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58" r:id="rId5"/>
    <p:sldId id="259" r:id="rId6"/>
    <p:sldId id="262" r:id="rId7"/>
    <p:sldId id="263" r:id="rId8"/>
    <p:sldId id="278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9436"/>
    <a:srgbClr val="004940"/>
    <a:srgbClr val="258E7D"/>
    <a:srgbClr val="238D7F"/>
    <a:srgbClr val="044642"/>
    <a:srgbClr val="5B4B43"/>
    <a:srgbClr val="4C2600"/>
    <a:srgbClr val="000000"/>
    <a:srgbClr val="443A24"/>
    <a:srgbClr val="2822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Foglio1!$A$2:$A$6</c:f>
              <c:strCache>
                <c:ptCount val="5"/>
                <c:pt idx="0">
                  <c:v>Ci abito</c:v>
                </c:pt>
                <c:pt idx="1">
                  <c:v>Faccio volontariato</c:v>
                </c:pt>
                <c:pt idx="2">
                  <c:v>Passeggio</c:v>
                </c:pt>
                <c:pt idx="3">
                  <c:v>Faccio sport</c:v>
                </c:pt>
                <c:pt idx="4">
                  <c:v>Altro…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0-39D8-4C07-A7E8-FE4E9ED283AC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Foglio1!$A$2:$A$6</c:f>
              <c:strCache>
                <c:ptCount val="5"/>
                <c:pt idx="0">
                  <c:v>Ci abito</c:v>
                </c:pt>
                <c:pt idx="1">
                  <c:v>Faccio volontariato</c:v>
                </c:pt>
                <c:pt idx="2">
                  <c:v>Passeggio</c:v>
                </c:pt>
                <c:pt idx="3">
                  <c:v>Faccio sport</c:v>
                </c:pt>
                <c:pt idx="4">
                  <c:v>Altro…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D8-4C07-A7E8-FE4E9ED283AC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Foglio1!$A$2:$A$6</c:f>
              <c:strCache>
                <c:ptCount val="5"/>
                <c:pt idx="0">
                  <c:v>Ci abito</c:v>
                </c:pt>
                <c:pt idx="1">
                  <c:v>Faccio volontariato</c:v>
                </c:pt>
                <c:pt idx="2">
                  <c:v>Passeggio</c:v>
                </c:pt>
                <c:pt idx="3">
                  <c:v>Faccio sport</c:v>
                </c:pt>
                <c:pt idx="4">
                  <c:v>Altro…</c:v>
                </c:pt>
              </c:strCache>
            </c:strRef>
          </c:cat>
          <c:val>
            <c:numRef>
              <c:f>Foglio1!$D$2:$D$6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39D8-4C07-A7E8-FE4E9ED28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11"/>
        <c:axId val="1886366784"/>
        <c:axId val="1886365536"/>
      </c:barChart>
      <c:catAx>
        <c:axId val="188636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86365536"/>
        <c:crosses val="autoZero"/>
        <c:auto val="1"/>
        <c:lblAlgn val="ctr"/>
        <c:lblOffset val="100"/>
        <c:noMultiLvlLbl val="0"/>
      </c:catAx>
      <c:valAx>
        <c:axId val="188636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86366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13D284-8DE9-4785-9641-116606C68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0C4131E-4ED3-4BBD-9CBF-DB90497A0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3797A9-3DA4-4A94-9180-59343067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CB8B-2EE1-46B3-8A4B-496D987AF019}" type="datetimeFigureOut">
              <a:rPr lang="it-IT" smtClean="0"/>
              <a:t>11/01/2022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2B2E4C-70F5-4330-B7B4-3B7B09FAC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B3FB4E-59BB-4DD4-B9C2-07020D980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68E-D09D-42FA-A3DD-4F71A818B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9237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926851-1705-406A-B606-93114BC0F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E17275-9FCD-470F-A310-5E0CC5CC1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9B1C70-8593-4C45-8E30-99C99B966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CB8B-2EE1-46B3-8A4B-496D987AF019}" type="datetimeFigureOut">
              <a:rPr lang="it-IT" smtClean="0"/>
              <a:t>11/01/2022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D66077-79C0-4702-ADB0-1E076B72E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044474-9349-4992-B52B-6E05C71D8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68E-D09D-42FA-A3DD-4F71A818B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612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5E2D970-FB2C-471B-BD4C-B6404A4582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7ECABE2-5F27-4198-8507-AC1DF9A3C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087821-EE93-45D7-9C1A-8B7D8453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CB8B-2EE1-46B3-8A4B-496D987AF019}" type="datetimeFigureOut">
              <a:rPr lang="it-IT" smtClean="0"/>
              <a:t>11/01/2022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73AA58-116A-4A17-BA8B-4729C234F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4BFA60-995E-47B0-A685-A5C46D21A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68E-D09D-42FA-A3DD-4F71A818B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261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C65BEE-BAEC-4E5B-8645-99364558A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2D4965-8D93-4018-82C1-A9BFF4DF6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21BAA2-75F5-4952-A35C-4DD45A2D7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CB8B-2EE1-46B3-8A4B-496D987AF019}" type="datetimeFigureOut">
              <a:rPr lang="it-IT" smtClean="0"/>
              <a:t>11/01/2022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D33F06-A65F-44FB-8A3A-227D77DDA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8D8DC7-3027-4C4B-8BD7-F65406F2C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68E-D09D-42FA-A3DD-4F71A818B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965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6F1AFE-CB01-4DD4-B679-A8D6EF5B8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39506C-3BFC-4FC7-82D3-17E392EA0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335D83-01B8-40EF-99C8-1B9F9A402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CB8B-2EE1-46B3-8A4B-496D987AF019}" type="datetimeFigureOut">
              <a:rPr lang="it-IT" smtClean="0"/>
              <a:t>11/01/2022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4D0486-BAC8-45CC-9BC6-974B15C0F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311690-DA1A-4937-9EB5-909DDEE47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68E-D09D-42FA-A3DD-4F71A818B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089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F19FC5-0F6A-4902-AD6C-E8A752AB1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49E5D4-FFB8-4A39-9C5F-8ED4706E2B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8F4B9D9-AB5D-4051-ABE9-BF6C7FF7B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E04EC1-EFAA-4D58-ABBF-1605C14B2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CB8B-2EE1-46B3-8A4B-496D987AF019}" type="datetimeFigureOut">
              <a:rPr lang="it-IT" smtClean="0"/>
              <a:t>11/01/2022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9133DA-5868-40EA-BB41-96913FC45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2EADBAB-15A6-47D7-A82D-622F41163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68E-D09D-42FA-A3DD-4F71A818B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269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9D818F-315F-4B13-8000-3BFE12B64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2032065-14DB-4AB3-B055-9BAFE974B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3B669BE-F399-44AD-AFB7-58C2C3A57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365593B-B2A4-4ADE-BC9C-969E2B0238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555939E-0274-41A7-BEF5-9F49D02ED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F0F4B09-97DE-4B52-BE9D-38B5C280E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CB8B-2EE1-46B3-8A4B-496D987AF019}" type="datetimeFigureOut">
              <a:rPr lang="it-IT" smtClean="0"/>
              <a:t>11/01/2022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AE6AF59-0626-449F-A51B-EDE6CAE4B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A7A3A96-7F99-444A-A626-062FF84ED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68E-D09D-42FA-A3DD-4F71A818B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07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591758-426A-40AF-B3C6-AA8ECB310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546B90A-678E-4476-85A5-8685DDB46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CB8B-2EE1-46B3-8A4B-496D987AF019}" type="datetimeFigureOut">
              <a:rPr lang="it-IT" smtClean="0"/>
              <a:t>11/01/2022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4DA7BCC-9B64-4C56-8CA0-8A75A78E5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8672BF4-FE36-43FB-BED1-1463FA84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68E-D09D-42FA-A3DD-4F71A818B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05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2D5F349-6AD7-4D05-9987-6FABA2AD7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CB8B-2EE1-46B3-8A4B-496D987AF019}" type="datetimeFigureOut">
              <a:rPr lang="it-IT" smtClean="0"/>
              <a:t>11/01/2022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3F3FB23-A1AE-4AED-A64D-C47595DB9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1B5278A-F3B7-4178-9F48-D3FEC22A8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68E-D09D-42FA-A3DD-4F71A818B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350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E0BAF8-E628-4A9C-B8FA-42F0E34C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FCC417-E3A6-44D4-90B2-19B4A201F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1AC041-3C19-4127-8654-C455BBB2A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083DBA8-925A-4152-AA2C-116D368E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CB8B-2EE1-46B3-8A4B-496D987AF019}" type="datetimeFigureOut">
              <a:rPr lang="it-IT" smtClean="0"/>
              <a:t>11/01/2022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32A7FB-9BA1-434C-ABF3-B2570C39C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BD00BC7-8320-4343-B2C1-473B2C746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68E-D09D-42FA-A3DD-4F71A818B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778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3A472E-8273-4AB2-8B29-853672DF4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8B264B1-0054-4685-B98A-64F19113BF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D887C89-D733-4B15-81B2-22AD2D877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FBE478B-4069-41D5-A5B1-0A80745C5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CB8B-2EE1-46B3-8A4B-496D987AF019}" type="datetimeFigureOut">
              <a:rPr lang="it-IT" smtClean="0"/>
              <a:t>11/01/2022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FF7D881-AEDB-4B2F-929D-5F471533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BDF3510-D56C-4DE7-B0AB-6A0B78A2E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68E-D09D-42FA-A3DD-4F71A818B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69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BAA34BF-C6C5-45BB-9C2A-7A55FB885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10C362-6AB6-4E12-82FD-08AC2B0F8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4E4146-2275-4FE4-B479-A79C308FEC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1CB8B-2EE1-46B3-8A4B-496D987AF019}" type="datetimeFigureOut">
              <a:rPr lang="it-IT" smtClean="0"/>
              <a:t>11/01/2022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BD1C37-E875-43BC-A501-A306B8BF1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B65051-ACE3-4D8D-AAA8-80E1AA8FC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8968E-D09D-42FA-A3DD-4F71A818B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227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image" Target="../media/image2.pn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17" Type="http://schemas.openxmlformats.org/officeDocument/2006/relationships/image" Target="../media/image19.svg"/><Relationship Id="rId2" Type="http://schemas.openxmlformats.org/officeDocument/2006/relationships/image" Target="../media/image5.jp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5" Type="http://schemas.openxmlformats.org/officeDocument/2006/relationships/image" Target="../media/image1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testo&#10;&#10;Descrizione generata automaticamente">
            <a:extLst>
              <a:ext uri="{FF2B5EF4-FFF2-40B4-BE49-F238E27FC236}">
                <a16:creationId xmlns:a16="http://schemas.microsoft.com/office/drawing/2014/main" id="{1B3A52BB-A136-46DD-92D1-2F4C409FA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Immagine 10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D3DE23C5-2EFF-4F63-A4CD-43DC80B1C8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85" y="6080113"/>
            <a:ext cx="1047919" cy="419168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B986BC02-39AF-4CF0-ABFC-5DF84FA66B9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48" t="28107" r="9327" b="37953"/>
          <a:stretch/>
        </p:blipFill>
        <p:spPr>
          <a:xfrm>
            <a:off x="2489718" y="1082967"/>
            <a:ext cx="5989295" cy="2239768"/>
          </a:xfrm>
          <a:prstGeom prst="rect">
            <a:avLst/>
          </a:prstGeom>
        </p:spPr>
      </p:pic>
      <p:pic>
        <p:nvPicPr>
          <p:cNvPr id="10" name="Immagine 9" descr="Immagine che contiene testo&#10;&#10;Descrizione generata automaticamente">
            <a:extLst>
              <a:ext uri="{FF2B5EF4-FFF2-40B4-BE49-F238E27FC236}">
                <a16:creationId xmlns:a16="http://schemas.microsoft.com/office/drawing/2014/main" id="{54425999-AE89-4CAC-9F05-894D326034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435" y="6033002"/>
            <a:ext cx="2427819" cy="50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391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CAMBIAMENTI CLIMATICI</a:t>
            </a: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Domanda 2:_________________________________________________________________</a:t>
            </a:r>
          </a:p>
          <a:p>
            <a:pPr algn="just"/>
            <a:r>
              <a:rPr lang="it-IT" sz="1600" i="1" kern="200" spc="120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(inserire il grafico più adatto alla domanda somministrata)</a:t>
            </a:r>
          </a:p>
          <a:p>
            <a:pPr algn="just"/>
            <a:endParaRPr lang="it-IT" i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  <p:pic>
        <p:nvPicPr>
          <p:cNvPr id="14" name="Elemento grafico 13" descr="Firma con riempimento a tinta unita">
            <a:extLst>
              <a:ext uri="{FF2B5EF4-FFF2-40B4-BE49-F238E27FC236}">
                <a16:creationId xmlns:a16="http://schemas.microsoft.com/office/drawing/2014/main" id="{7863CE42-BA77-4687-B324-E4E599AC6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0158" y="1027906"/>
            <a:ext cx="914400" cy="914400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85A8FAC0-7369-420C-A3F0-9BF84140472C}"/>
              </a:ext>
            </a:extLst>
          </p:cNvPr>
          <p:cNvSpPr/>
          <p:nvPr/>
        </p:nvSpPr>
        <p:spPr>
          <a:xfrm>
            <a:off x="1370546" y="2516776"/>
            <a:ext cx="9446979" cy="32675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Elemento grafico 3" descr="Grafico a torta con riempimento a tinta unita">
            <a:extLst>
              <a:ext uri="{FF2B5EF4-FFF2-40B4-BE49-F238E27FC236}">
                <a16:creationId xmlns:a16="http://schemas.microsoft.com/office/drawing/2014/main" id="{652D2CC2-92E6-4E1A-91C6-695E3471CED6}"/>
              </a:ext>
            </a:extLst>
          </p:cNvPr>
          <p:cNvGrpSpPr/>
          <p:nvPr/>
        </p:nvGrpSpPr>
        <p:grpSpPr>
          <a:xfrm>
            <a:off x="10605927" y="2841268"/>
            <a:ext cx="561218" cy="561958"/>
            <a:chOff x="9830879" y="4372682"/>
            <a:chExt cx="824147" cy="825233"/>
          </a:xfrm>
          <a:solidFill>
            <a:srgbClr val="258E7D"/>
          </a:solidFill>
        </p:grpSpPr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id="{634E10B9-56BA-4A10-832D-7EEA685FD559}"/>
                </a:ext>
              </a:extLst>
            </p:cNvPr>
            <p:cNvSpPr/>
            <p:nvPr/>
          </p:nvSpPr>
          <p:spPr>
            <a:xfrm>
              <a:off x="9830879" y="4372682"/>
              <a:ext cx="688418" cy="825233"/>
            </a:xfrm>
            <a:custGeom>
              <a:avLst/>
              <a:gdLst>
                <a:gd name="connsiteX0" fmla="*/ 390900 w 688418"/>
                <a:gd name="connsiteY0" fmla="*/ 0 h 825233"/>
                <a:gd name="connsiteX1" fmla="*/ 0 w 688418"/>
                <a:gd name="connsiteY1" fmla="*/ 412617 h 825233"/>
                <a:gd name="connsiteX2" fmla="*/ 412617 w 688418"/>
                <a:gd name="connsiteY2" fmla="*/ 825233 h 825233"/>
                <a:gd name="connsiteX3" fmla="*/ 688418 w 688418"/>
                <a:gd name="connsiteY3" fmla="*/ 718822 h 825233"/>
                <a:gd name="connsiteX4" fmla="*/ 390900 w 688418"/>
                <a:gd name="connsiteY4" fmla="*/ 421303 h 825233"/>
                <a:gd name="connsiteX5" fmla="*/ 390900 w 688418"/>
                <a:gd name="connsiteY5" fmla="*/ 0 h 82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8418" h="825233">
                  <a:moveTo>
                    <a:pt x="390900" y="0"/>
                  </a:moveTo>
                  <a:cubicBezTo>
                    <a:pt x="173733" y="10858"/>
                    <a:pt x="0" y="193278"/>
                    <a:pt x="0" y="412617"/>
                  </a:cubicBezTo>
                  <a:cubicBezTo>
                    <a:pt x="0" y="640642"/>
                    <a:pt x="184592" y="825233"/>
                    <a:pt x="412617" y="825233"/>
                  </a:cubicBezTo>
                  <a:cubicBezTo>
                    <a:pt x="515771" y="825233"/>
                    <a:pt x="612410" y="788315"/>
                    <a:pt x="688418" y="718822"/>
                  </a:cubicBezTo>
                  <a:lnTo>
                    <a:pt x="390900" y="421303"/>
                  </a:lnTo>
                  <a:lnTo>
                    <a:pt x="390900" y="0"/>
                  </a:lnTo>
                  <a:close/>
                </a:path>
              </a:pathLst>
            </a:custGeom>
            <a:solidFill>
              <a:srgbClr val="258E7D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5CC0F847-F122-4FD5-ACC1-317F6E9C24FB}"/>
                </a:ext>
              </a:extLst>
            </p:cNvPr>
            <p:cNvSpPr/>
            <p:nvPr/>
          </p:nvSpPr>
          <p:spPr>
            <a:xfrm>
              <a:off x="10265212" y="4372682"/>
              <a:ext cx="389814" cy="390900"/>
            </a:xfrm>
            <a:custGeom>
              <a:avLst/>
              <a:gdLst>
                <a:gd name="connsiteX0" fmla="*/ 0 w 389814"/>
                <a:gd name="connsiteY0" fmla="*/ 0 h 390900"/>
                <a:gd name="connsiteX1" fmla="*/ 0 w 389814"/>
                <a:gd name="connsiteY1" fmla="*/ 390900 h 390900"/>
                <a:gd name="connsiteX2" fmla="*/ 389814 w 389814"/>
                <a:gd name="connsiteY2" fmla="*/ 390900 h 390900"/>
                <a:gd name="connsiteX3" fmla="*/ 0 w 389814"/>
                <a:gd name="connsiteY3" fmla="*/ 0 h 39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814" h="390900">
                  <a:moveTo>
                    <a:pt x="0" y="0"/>
                  </a:moveTo>
                  <a:lnTo>
                    <a:pt x="0" y="390900"/>
                  </a:lnTo>
                  <a:lnTo>
                    <a:pt x="389814" y="390900"/>
                  </a:lnTo>
                  <a:cubicBezTo>
                    <a:pt x="378956" y="179163"/>
                    <a:pt x="210652" y="10858"/>
                    <a:pt x="0" y="0"/>
                  </a:cubicBezTo>
                  <a:close/>
                </a:path>
              </a:pathLst>
            </a:custGeom>
            <a:solidFill>
              <a:srgbClr val="004940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4AEE7C5D-1457-45FC-B56B-E66AFC42CFB8}"/>
                </a:ext>
              </a:extLst>
            </p:cNvPr>
            <p:cNvSpPr/>
            <p:nvPr/>
          </p:nvSpPr>
          <p:spPr>
            <a:xfrm>
              <a:off x="10295615" y="4807015"/>
              <a:ext cx="359410" cy="254085"/>
            </a:xfrm>
            <a:custGeom>
              <a:avLst/>
              <a:gdLst>
                <a:gd name="connsiteX0" fmla="*/ 0 w 359410"/>
                <a:gd name="connsiteY0" fmla="*/ 0 h 254085"/>
                <a:gd name="connsiteX1" fmla="*/ 254085 w 359410"/>
                <a:gd name="connsiteY1" fmla="*/ 254085 h 254085"/>
                <a:gd name="connsiteX2" fmla="*/ 359411 w 359410"/>
                <a:gd name="connsiteY2" fmla="*/ 0 h 254085"/>
                <a:gd name="connsiteX3" fmla="*/ 0 w 359410"/>
                <a:gd name="connsiteY3" fmla="*/ 0 h 254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410" h="254085">
                  <a:moveTo>
                    <a:pt x="0" y="0"/>
                  </a:moveTo>
                  <a:lnTo>
                    <a:pt x="254085" y="254085"/>
                  </a:lnTo>
                  <a:cubicBezTo>
                    <a:pt x="318149" y="183506"/>
                    <a:pt x="355068" y="94468"/>
                    <a:pt x="35941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9436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dirty="0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25FB8EE5-DBB7-43D1-B299-0FAA31CB3B87}"/>
              </a:ext>
            </a:extLst>
          </p:cNvPr>
          <p:cNvGrpSpPr/>
          <p:nvPr/>
        </p:nvGrpSpPr>
        <p:grpSpPr>
          <a:xfrm>
            <a:off x="966518" y="5135602"/>
            <a:ext cx="953169" cy="953168"/>
            <a:chOff x="10006484" y="4706656"/>
            <a:chExt cx="953169" cy="953168"/>
          </a:xfrm>
        </p:grpSpPr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6623E662-0DC2-4BDA-8153-4B6C87653C4B}"/>
                </a:ext>
              </a:extLst>
            </p:cNvPr>
            <p:cNvSpPr/>
            <p:nvPr/>
          </p:nvSpPr>
          <p:spPr>
            <a:xfrm>
              <a:off x="10174690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D9EA6B1B-56C1-46A3-AAF3-CF4374E73AA4}"/>
                </a:ext>
              </a:extLst>
            </p:cNvPr>
            <p:cNvSpPr/>
            <p:nvPr/>
          </p:nvSpPr>
          <p:spPr>
            <a:xfrm>
              <a:off x="10384948" y="4706656"/>
              <a:ext cx="154189" cy="784962"/>
            </a:xfrm>
            <a:custGeom>
              <a:avLst/>
              <a:gdLst>
                <a:gd name="connsiteX0" fmla="*/ 0 w 154189"/>
                <a:gd name="connsiteY0" fmla="*/ 0 h 784962"/>
                <a:gd name="connsiteX1" fmla="*/ 154189 w 154189"/>
                <a:gd name="connsiteY1" fmla="*/ 0 h 784962"/>
                <a:gd name="connsiteX2" fmla="*/ 154189 w 154189"/>
                <a:gd name="connsiteY2" fmla="*/ 784963 h 784962"/>
                <a:gd name="connsiteX3" fmla="*/ 0 w 154189"/>
                <a:gd name="connsiteY3" fmla="*/ 784963 h 784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784962">
                  <a:moveTo>
                    <a:pt x="0" y="0"/>
                  </a:moveTo>
                  <a:lnTo>
                    <a:pt x="154189" y="0"/>
                  </a:lnTo>
                  <a:lnTo>
                    <a:pt x="154189" y="784963"/>
                  </a:lnTo>
                  <a:lnTo>
                    <a:pt x="0" y="784963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50E0EB51-88A6-465A-952E-BA2A5AB990C9}"/>
                </a:ext>
              </a:extLst>
            </p:cNvPr>
            <p:cNvSpPr/>
            <p:nvPr/>
          </p:nvSpPr>
          <p:spPr>
            <a:xfrm>
              <a:off x="10595206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94ECD160-EE79-4F95-847C-2D4989525A57}"/>
                </a:ext>
              </a:extLst>
            </p:cNvPr>
            <p:cNvSpPr/>
            <p:nvPr/>
          </p:nvSpPr>
          <p:spPr>
            <a:xfrm>
              <a:off x="10805464" y="5239309"/>
              <a:ext cx="154189" cy="252309"/>
            </a:xfrm>
            <a:custGeom>
              <a:avLst/>
              <a:gdLst>
                <a:gd name="connsiteX0" fmla="*/ 0 w 154189"/>
                <a:gd name="connsiteY0" fmla="*/ 0 h 252309"/>
                <a:gd name="connsiteX1" fmla="*/ 154189 w 154189"/>
                <a:gd name="connsiteY1" fmla="*/ 0 h 252309"/>
                <a:gd name="connsiteX2" fmla="*/ 154189 w 154189"/>
                <a:gd name="connsiteY2" fmla="*/ 252309 h 252309"/>
                <a:gd name="connsiteX3" fmla="*/ 0 w 154189"/>
                <a:gd name="connsiteY3" fmla="*/ 252309 h 25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252309">
                  <a:moveTo>
                    <a:pt x="0" y="0"/>
                  </a:moveTo>
                  <a:lnTo>
                    <a:pt x="154189" y="0"/>
                  </a:lnTo>
                  <a:lnTo>
                    <a:pt x="154189" y="252309"/>
                  </a:lnTo>
                  <a:lnTo>
                    <a:pt x="0" y="252309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FA3EC419-E6A4-4817-BF7B-CA7BADB5C3DB}"/>
                </a:ext>
              </a:extLst>
            </p:cNvPr>
            <p:cNvSpPr/>
            <p:nvPr/>
          </p:nvSpPr>
          <p:spPr>
            <a:xfrm>
              <a:off x="10006484" y="4706656"/>
              <a:ext cx="953168" cy="953168"/>
            </a:xfrm>
            <a:custGeom>
              <a:avLst/>
              <a:gdLst>
                <a:gd name="connsiteX0" fmla="*/ 84103 w 953168"/>
                <a:gd name="connsiteY0" fmla="*/ 0 h 953168"/>
                <a:gd name="connsiteX1" fmla="*/ 0 w 953168"/>
                <a:gd name="connsiteY1" fmla="*/ 0 h 953168"/>
                <a:gd name="connsiteX2" fmla="*/ 0 w 953168"/>
                <a:gd name="connsiteY2" fmla="*/ 953169 h 953168"/>
                <a:gd name="connsiteX3" fmla="*/ 953169 w 953168"/>
                <a:gd name="connsiteY3" fmla="*/ 953169 h 953168"/>
                <a:gd name="connsiteX4" fmla="*/ 953169 w 953168"/>
                <a:gd name="connsiteY4" fmla="*/ 869066 h 953168"/>
                <a:gd name="connsiteX5" fmla="*/ 84103 w 953168"/>
                <a:gd name="connsiteY5" fmla="*/ 869066 h 953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3168" h="953168">
                  <a:moveTo>
                    <a:pt x="84103" y="0"/>
                  </a:moveTo>
                  <a:lnTo>
                    <a:pt x="0" y="0"/>
                  </a:lnTo>
                  <a:lnTo>
                    <a:pt x="0" y="953169"/>
                  </a:lnTo>
                  <a:lnTo>
                    <a:pt x="953169" y="953169"/>
                  </a:lnTo>
                  <a:lnTo>
                    <a:pt x="953169" y="869066"/>
                  </a:lnTo>
                  <a:lnTo>
                    <a:pt x="84103" y="869066"/>
                  </a:lnTo>
                  <a:close/>
                </a:path>
              </a:pathLst>
            </a:custGeom>
            <a:solidFill>
              <a:srgbClr val="ED9436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</p:grpSp>
    </p:spTree>
    <p:extLst>
      <p:ext uri="{BB962C8B-B14F-4D97-AF65-F5344CB8AC3E}">
        <p14:creationId xmlns:p14="http://schemas.microsoft.com/office/powerpoint/2010/main" val="4023196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CAMBIAMENTI CLIMATICI</a:t>
            </a: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Domanda 3:_________________________________________________________________</a:t>
            </a:r>
          </a:p>
          <a:p>
            <a:pPr algn="just"/>
            <a:r>
              <a:rPr lang="it-IT" sz="1600" i="1" kern="200" spc="120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(inserire il grafico più adatto alla domanda somministrata)</a:t>
            </a:r>
          </a:p>
          <a:p>
            <a:pPr algn="just"/>
            <a:endParaRPr lang="it-IT" i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  <p:pic>
        <p:nvPicPr>
          <p:cNvPr id="14" name="Elemento grafico 13" descr="Firma con riempimento a tinta unita">
            <a:extLst>
              <a:ext uri="{FF2B5EF4-FFF2-40B4-BE49-F238E27FC236}">
                <a16:creationId xmlns:a16="http://schemas.microsoft.com/office/drawing/2014/main" id="{7863CE42-BA77-4687-B324-E4E599AC6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0158" y="1027906"/>
            <a:ext cx="914400" cy="914400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85A8FAC0-7369-420C-A3F0-9BF84140472C}"/>
              </a:ext>
            </a:extLst>
          </p:cNvPr>
          <p:cNvSpPr/>
          <p:nvPr/>
        </p:nvSpPr>
        <p:spPr>
          <a:xfrm>
            <a:off x="1370546" y="2516776"/>
            <a:ext cx="9446979" cy="32675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Elemento grafico 3" descr="Grafico a torta con riempimento a tinta unita">
            <a:extLst>
              <a:ext uri="{FF2B5EF4-FFF2-40B4-BE49-F238E27FC236}">
                <a16:creationId xmlns:a16="http://schemas.microsoft.com/office/drawing/2014/main" id="{652D2CC2-92E6-4E1A-91C6-695E3471CED6}"/>
              </a:ext>
            </a:extLst>
          </p:cNvPr>
          <p:cNvGrpSpPr/>
          <p:nvPr/>
        </p:nvGrpSpPr>
        <p:grpSpPr>
          <a:xfrm>
            <a:off x="10605927" y="2841268"/>
            <a:ext cx="561218" cy="561958"/>
            <a:chOff x="9830879" y="4372682"/>
            <a:chExt cx="824147" cy="825233"/>
          </a:xfrm>
          <a:solidFill>
            <a:srgbClr val="258E7D"/>
          </a:solidFill>
        </p:grpSpPr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id="{634E10B9-56BA-4A10-832D-7EEA685FD559}"/>
                </a:ext>
              </a:extLst>
            </p:cNvPr>
            <p:cNvSpPr/>
            <p:nvPr/>
          </p:nvSpPr>
          <p:spPr>
            <a:xfrm>
              <a:off x="9830879" y="4372682"/>
              <a:ext cx="688418" cy="825233"/>
            </a:xfrm>
            <a:custGeom>
              <a:avLst/>
              <a:gdLst>
                <a:gd name="connsiteX0" fmla="*/ 390900 w 688418"/>
                <a:gd name="connsiteY0" fmla="*/ 0 h 825233"/>
                <a:gd name="connsiteX1" fmla="*/ 0 w 688418"/>
                <a:gd name="connsiteY1" fmla="*/ 412617 h 825233"/>
                <a:gd name="connsiteX2" fmla="*/ 412617 w 688418"/>
                <a:gd name="connsiteY2" fmla="*/ 825233 h 825233"/>
                <a:gd name="connsiteX3" fmla="*/ 688418 w 688418"/>
                <a:gd name="connsiteY3" fmla="*/ 718822 h 825233"/>
                <a:gd name="connsiteX4" fmla="*/ 390900 w 688418"/>
                <a:gd name="connsiteY4" fmla="*/ 421303 h 825233"/>
                <a:gd name="connsiteX5" fmla="*/ 390900 w 688418"/>
                <a:gd name="connsiteY5" fmla="*/ 0 h 82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8418" h="825233">
                  <a:moveTo>
                    <a:pt x="390900" y="0"/>
                  </a:moveTo>
                  <a:cubicBezTo>
                    <a:pt x="173733" y="10858"/>
                    <a:pt x="0" y="193278"/>
                    <a:pt x="0" y="412617"/>
                  </a:cubicBezTo>
                  <a:cubicBezTo>
                    <a:pt x="0" y="640642"/>
                    <a:pt x="184592" y="825233"/>
                    <a:pt x="412617" y="825233"/>
                  </a:cubicBezTo>
                  <a:cubicBezTo>
                    <a:pt x="515771" y="825233"/>
                    <a:pt x="612410" y="788315"/>
                    <a:pt x="688418" y="718822"/>
                  </a:cubicBezTo>
                  <a:lnTo>
                    <a:pt x="390900" y="421303"/>
                  </a:lnTo>
                  <a:lnTo>
                    <a:pt x="390900" y="0"/>
                  </a:lnTo>
                  <a:close/>
                </a:path>
              </a:pathLst>
            </a:custGeom>
            <a:solidFill>
              <a:srgbClr val="258E7D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5CC0F847-F122-4FD5-ACC1-317F6E9C24FB}"/>
                </a:ext>
              </a:extLst>
            </p:cNvPr>
            <p:cNvSpPr/>
            <p:nvPr/>
          </p:nvSpPr>
          <p:spPr>
            <a:xfrm>
              <a:off x="10265212" y="4372682"/>
              <a:ext cx="389814" cy="390900"/>
            </a:xfrm>
            <a:custGeom>
              <a:avLst/>
              <a:gdLst>
                <a:gd name="connsiteX0" fmla="*/ 0 w 389814"/>
                <a:gd name="connsiteY0" fmla="*/ 0 h 390900"/>
                <a:gd name="connsiteX1" fmla="*/ 0 w 389814"/>
                <a:gd name="connsiteY1" fmla="*/ 390900 h 390900"/>
                <a:gd name="connsiteX2" fmla="*/ 389814 w 389814"/>
                <a:gd name="connsiteY2" fmla="*/ 390900 h 390900"/>
                <a:gd name="connsiteX3" fmla="*/ 0 w 389814"/>
                <a:gd name="connsiteY3" fmla="*/ 0 h 39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814" h="390900">
                  <a:moveTo>
                    <a:pt x="0" y="0"/>
                  </a:moveTo>
                  <a:lnTo>
                    <a:pt x="0" y="390900"/>
                  </a:lnTo>
                  <a:lnTo>
                    <a:pt x="389814" y="390900"/>
                  </a:lnTo>
                  <a:cubicBezTo>
                    <a:pt x="378956" y="179163"/>
                    <a:pt x="210652" y="10858"/>
                    <a:pt x="0" y="0"/>
                  </a:cubicBezTo>
                  <a:close/>
                </a:path>
              </a:pathLst>
            </a:custGeom>
            <a:solidFill>
              <a:srgbClr val="004940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4AEE7C5D-1457-45FC-B56B-E66AFC42CFB8}"/>
                </a:ext>
              </a:extLst>
            </p:cNvPr>
            <p:cNvSpPr/>
            <p:nvPr/>
          </p:nvSpPr>
          <p:spPr>
            <a:xfrm>
              <a:off x="10295615" y="4807015"/>
              <a:ext cx="359410" cy="254085"/>
            </a:xfrm>
            <a:custGeom>
              <a:avLst/>
              <a:gdLst>
                <a:gd name="connsiteX0" fmla="*/ 0 w 359410"/>
                <a:gd name="connsiteY0" fmla="*/ 0 h 254085"/>
                <a:gd name="connsiteX1" fmla="*/ 254085 w 359410"/>
                <a:gd name="connsiteY1" fmla="*/ 254085 h 254085"/>
                <a:gd name="connsiteX2" fmla="*/ 359411 w 359410"/>
                <a:gd name="connsiteY2" fmla="*/ 0 h 254085"/>
                <a:gd name="connsiteX3" fmla="*/ 0 w 359410"/>
                <a:gd name="connsiteY3" fmla="*/ 0 h 254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410" h="254085">
                  <a:moveTo>
                    <a:pt x="0" y="0"/>
                  </a:moveTo>
                  <a:lnTo>
                    <a:pt x="254085" y="254085"/>
                  </a:lnTo>
                  <a:cubicBezTo>
                    <a:pt x="318149" y="183506"/>
                    <a:pt x="355068" y="94468"/>
                    <a:pt x="35941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9436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dirty="0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25FB8EE5-DBB7-43D1-B299-0FAA31CB3B87}"/>
              </a:ext>
            </a:extLst>
          </p:cNvPr>
          <p:cNvGrpSpPr/>
          <p:nvPr/>
        </p:nvGrpSpPr>
        <p:grpSpPr>
          <a:xfrm>
            <a:off x="966518" y="5135602"/>
            <a:ext cx="953169" cy="953168"/>
            <a:chOff x="10006484" y="4706656"/>
            <a:chExt cx="953169" cy="953168"/>
          </a:xfrm>
        </p:grpSpPr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6623E662-0DC2-4BDA-8153-4B6C87653C4B}"/>
                </a:ext>
              </a:extLst>
            </p:cNvPr>
            <p:cNvSpPr/>
            <p:nvPr/>
          </p:nvSpPr>
          <p:spPr>
            <a:xfrm>
              <a:off x="10174690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D9EA6B1B-56C1-46A3-AAF3-CF4374E73AA4}"/>
                </a:ext>
              </a:extLst>
            </p:cNvPr>
            <p:cNvSpPr/>
            <p:nvPr/>
          </p:nvSpPr>
          <p:spPr>
            <a:xfrm>
              <a:off x="10384948" y="4706656"/>
              <a:ext cx="154189" cy="784962"/>
            </a:xfrm>
            <a:custGeom>
              <a:avLst/>
              <a:gdLst>
                <a:gd name="connsiteX0" fmla="*/ 0 w 154189"/>
                <a:gd name="connsiteY0" fmla="*/ 0 h 784962"/>
                <a:gd name="connsiteX1" fmla="*/ 154189 w 154189"/>
                <a:gd name="connsiteY1" fmla="*/ 0 h 784962"/>
                <a:gd name="connsiteX2" fmla="*/ 154189 w 154189"/>
                <a:gd name="connsiteY2" fmla="*/ 784963 h 784962"/>
                <a:gd name="connsiteX3" fmla="*/ 0 w 154189"/>
                <a:gd name="connsiteY3" fmla="*/ 784963 h 784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784962">
                  <a:moveTo>
                    <a:pt x="0" y="0"/>
                  </a:moveTo>
                  <a:lnTo>
                    <a:pt x="154189" y="0"/>
                  </a:lnTo>
                  <a:lnTo>
                    <a:pt x="154189" y="784963"/>
                  </a:lnTo>
                  <a:lnTo>
                    <a:pt x="0" y="784963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50E0EB51-88A6-465A-952E-BA2A5AB990C9}"/>
                </a:ext>
              </a:extLst>
            </p:cNvPr>
            <p:cNvSpPr/>
            <p:nvPr/>
          </p:nvSpPr>
          <p:spPr>
            <a:xfrm>
              <a:off x="10595206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94ECD160-EE79-4F95-847C-2D4989525A57}"/>
                </a:ext>
              </a:extLst>
            </p:cNvPr>
            <p:cNvSpPr/>
            <p:nvPr/>
          </p:nvSpPr>
          <p:spPr>
            <a:xfrm>
              <a:off x="10805464" y="5239309"/>
              <a:ext cx="154189" cy="252309"/>
            </a:xfrm>
            <a:custGeom>
              <a:avLst/>
              <a:gdLst>
                <a:gd name="connsiteX0" fmla="*/ 0 w 154189"/>
                <a:gd name="connsiteY0" fmla="*/ 0 h 252309"/>
                <a:gd name="connsiteX1" fmla="*/ 154189 w 154189"/>
                <a:gd name="connsiteY1" fmla="*/ 0 h 252309"/>
                <a:gd name="connsiteX2" fmla="*/ 154189 w 154189"/>
                <a:gd name="connsiteY2" fmla="*/ 252309 h 252309"/>
                <a:gd name="connsiteX3" fmla="*/ 0 w 154189"/>
                <a:gd name="connsiteY3" fmla="*/ 252309 h 25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252309">
                  <a:moveTo>
                    <a:pt x="0" y="0"/>
                  </a:moveTo>
                  <a:lnTo>
                    <a:pt x="154189" y="0"/>
                  </a:lnTo>
                  <a:lnTo>
                    <a:pt x="154189" y="252309"/>
                  </a:lnTo>
                  <a:lnTo>
                    <a:pt x="0" y="252309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FA3EC419-E6A4-4817-BF7B-CA7BADB5C3DB}"/>
                </a:ext>
              </a:extLst>
            </p:cNvPr>
            <p:cNvSpPr/>
            <p:nvPr/>
          </p:nvSpPr>
          <p:spPr>
            <a:xfrm>
              <a:off x="10006484" y="4706656"/>
              <a:ext cx="953168" cy="953168"/>
            </a:xfrm>
            <a:custGeom>
              <a:avLst/>
              <a:gdLst>
                <a:gd name="connsiteX0" fmla="*/ 84103 w 953168"/>
                <a:gd name="connsiteY0" fmla="*/ 0 h 953168"/>
                <a:gd name="connsiteX1" fmla="*/ 0 w 953168"/>
                <a:gd name="connsiteY1" fmla="*/ 0 h 953168"/>
                <a:gd name="connsiteX2" fmla="*/ 0 w 953168"/>
                <a:gd name="connsiteY2" fmla="*/ 953169 h 953168"/>
                <a:gd name="connsiteX3" fmla="*/ 953169 w 953168"/>
                <a:gd name="connsiteY3" fmla="*/ 953169 h 953168"/>
                <a:gd name="connsiteX4" fmla="*/ 953169 w 953168"/>
                <a:gd name="connsiteY4" fmla="*/ 869066 h 953168"/>
                <a:gd name="connsiteX5" fmla="*/ 84103 w 953168"/>
                <a:gd name="connsiteY5" fmla="*/ 869066 h 953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3168" h="953168">
                  <a:moveTo>
                    <a:pt x="84103" y="0"/>
                  </a:moveTo>
                  <a:lnTo>
                    <a:pt x="0" y="0"/>
                  </a:lnTo>
                  <a:lnTo>
                    <a:pt x="0" y="953169"/>
                  </a:lnTo>
                  <a:lnTo>
                    <a:pt x="953169" y="953169"/>
                  </a:lnTo>
                  <a:lnTo>
                    <a:pt x="953169" y="869066"/>
                  </a:lnTo>
                  <a:lnTo>
                    <a:pt x="84103" y="869066"/>
                  </a:lnTo>
                  <a:close/>
                </a:path>
              </a:pathLst>
            </a:custGeom>
            <a:solidFill>
              <a:srgbClr val="ED9436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</p:grpSp>
    </p:spTree>
    <p:extLst>
      <p:ext uri="{BB962C8B-B14F-4D97-AF65-F5344CB8AC3E}">
        <p14:creationId xmlns:p14="http://schemas.microsoft.com/office/powerpoint/2010/main" val="1077538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CAMBIAMENTI </a:t>
            </a:r>
            <a:r>
              <a:rPr lang="it-IT" sz="1800" b="1" dirty="0">
                <a:effectLst/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NELL’URBANIZZAZIONE ED EDIFICAZIONE DEI TERRITORI</a:t>
            </a:r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Domanda 1:_________________________________________________________________</a:t>
            </a:r>
          </a:p>
          <a:p>
            <a:pPr algn="just"/>
            <a:r>
              <a:rPr lang="it-IT" sz="1600" i="1" kern="200" spc="120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(inserire il grafico più adatto alla domanda somministrata)</a:t>
            </a:r>
          </a:p>
          <a:p>
            <a:pPr algn="just"/>
            <a:endParaRPr lang="it-IT" i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  <p:pic>
        <p:nvPicPr>
          <p:cNvPr id="14" name="Elemento grafico 13" descr="Firma con riempimento a tinta unita">
            <a:extLst>
              <a:ext uri="{FF2B5EF4-FFF2-40B4-BE49-F238E27FC236}">
                <a16:creationId xmlns:a16="http://schemas.microsoft.com/office/drawing/2014/main" id="{7863CE42-BA77-4687-B324-E4E599AC6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0158" y="1027906"/>
            <a:ext cx="914400" cy="914400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85A8FAC0-7369-420C-A3F0-9BF84140472C}"/>
              </a:ext>
            </a:extLst>
          </p:cNvPr>
          <p:cNvSpPr/>
          <p:nvPr/>
        </p:nvSpPr>
        <p:spPr>
          <a:xfrm>
            <a:off x="1370546" y="2516776"/>
            <a:ext cx="9446979" cy="32675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Elemento grafico 3" descr="Grafico a torta con riempimento a tinta unita">
            <a:extLst>
              <a:ext uri="{FF2B5EF4-FFF2-40B4-BE49-F238E27FC236}">
                <a16:creationId xmlns:a16="http://schemas.microsoft.com/office/drawing/2014/main" id="{652D2CC2-92E6-4E1A-91C6-695E3471CED6}"/>
              </a:ext>
            </a:extLst>
          </p:cNvPr>
          <p:cNvGrpSpPr/>
          <p:nvPr/>
        </p:nvGrpSpPr>
        <p:grpSpPr>
          <a:xfrm>
            <a:off x="10605927" y="2841268"/>
            <a:ext cx="561218" cy="561958"/>
            <a:chOff x="9830879" y="4372682"/>
            <a:chExt cx="824147" cy="825233"/>
          </a:xfrm>
          <a:solidFill>
            <a:srgbClr val="258E7D"/>
          </a:solidFill>
        </p:grpSpPr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id="{634E10B9-56BA-4A10-832D-7EEA685FD559}"/>
                </a:ext>
              </a:extLst>
            </p:cNvPr>
            <p:cNvSpPr/>
            <p:nvPr/>
          </p:nvSpPr>
          <p:spPr>
            <a:xfrm>
              <a:off x="9830879" y="4372682"/>
              <a:ext cx="688418" cy="825233"/>
            </a:xfrm>
            <a:custGeom>
              <a:avLst/>
              <a:gdLst>
                <a:gd name="connsiteX0" fmla="*/ 390900 w 688418"/>
                <a:gd name="connsiteY0" fmla="*/ 0 h 825233"/>
                <a:gd name="connsiteX1" fmla="*/ 0 w 688418"/>
                <a:gd name="connsiteY1" fmla="*/ 412617 h 825233"/>
                <a:gd name="connsiteX2" fmla="*/ 412617 w 688418"/>
                <a:gd name="connsiteY2" fmla="*/ 825233 h 825233"/>
                <a:gd name="connsiteX3" fmla="*/ 688418 w 688418"/>
                <a:gd name="connsiteY3" fmla="*/ 718822 h 825233"/>
                <a:gd name="connsiteX4" fmla="*/ 390900 w 688418"/>
                <a:gd name="connsiteY4" fmla="*/ 421303 h 825233"/>
                <a:gd name="connsiteX5" fmla="*/ 390900 w 688418"/>
                <a:gd name="connsiteY5" fmla="*/ 0 h 82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8418" h="825233">
                  <a:moveTo>
                    <a:pt x="390900" y="0"/>
                  </a:moveTo>
                  <a:cubicBezTo>
                    <a:pt x="173733" y="10858"/>
                    <a:pt x="0" y="193278"/>
                    <a:pt x="0" y="412617"/>
                  </a:cubicBezTo>
                  <a:cubicBezTo>
                    <a:pt x="0" y="640642"/>
                    <a:pt x="184592" y="825233"/>
                    <a:pt x="412617" y="825233"/>
                  </a:cubicBezTo>
                  <a:cubicBezTo>
                    <a:pt x="515771" y="825233"/>
                    <a:pt x="612410" y="788315"/>
                    <a:pt x="688418" y="718822"/>
                  </a:cubicBezTo>
                  <a:lnTo>
                    <a:pt x="390900" y="421303"/>
                  </a:lnTo>
                  <a:lnTo>
                    <a:pt x="390900" y="0"/>
                  </a:lnTo>
                  <a:close/>
                </a:path>
              </a:pathLst>
            </a:custGeom>
            <a:solidFill>
              <a:srgbClr val="258E7D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5CC0F847-F122-4FD5-ACC1-317F6E9C24FB}"/>
                </a:ext>
              </a:extLst>
            </p:cNvPr>
            <p:cNvSpPr/>
            <p:nvPr/>
          </p:nvSpPr>
          <p:spPr>
            <a:xfrm>
              <a:off x="10265212" y="4372682"/>
              <a:ext cx="389814" cy="390900"/>
            </a:xfrm>
            <a:custGeom>
              <a:avLst/>
              <a:gdLst>
                <a:gd name="connsiteX0" fmla="*/ 0 w 389814"/>
                <a:gd name="connsiteY0" fmla="*/ 0 h 390900"/>
                <a:gd name="connsiteX1" fmla="*/ 0 w 389814"/>
                <a:gd name="connsiteY1" fmla="*/ 390900 h 390900"/>
                <a:gd name="connsiteX2" fmla="*/ 389814 w 389814"/>
                <a:gd name="connsiteY2" fmla="*/ 390900 h 390900"/>
                <a:gd name="connsiteX3" fmla="*/ 0 w 389814"/>
                <a:gd name="connsiteY3" fmla="*/ 0 h 39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814" h="390900">
                  <a:moveTo>
                    <a:pt x="0" y="0"/>
                  </a:moveTo>
                  <a:lnTo>
                    <a:pt x="0" y="390900"/>
                  </a:lnTo>
                  <a:lnTo>
                    <a:pt x="389814" y="390900"/>
                  </a:lnTo>
                  <a:cubicBezTo>
                    <a:pt x="378956" y="179163"/>
                    <a:pt x="210652" y="10858"/>
                    <a:pt x="0" y="0"/>
                  </a:cubicBezTo>
                  <a:close/>
                </a:path>
              </a:pathLst>
            </a:custGeom>
            <a:solidFill>
              <a:srgbClr val="004940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4AEE7C5D-1457-45FC-B56B-E66AFC42CFB8}"/>
                </a:ext>
              </a:extLst>
            </p:cNvPr>
            <p:cNvSpPr/>
            <p:nvPr/>
          </p:nvSpPr>
          <p:spPr>
            <a:xfrm>
              <a:off x="10295615" y="4807015"/>
              <a:ext cx="359410" cy="254085"/>
            </a:xfrm>
            <a:custGeom>
              <a:avLst/>
              <a:gdLst>
                <a:gd name="connsiteX0" fmla="*/ 0 w 359410"/>
                <a:gd name="connsiteY0" fmla="*/ 0 h 254085"/>
                <a:gd name="connsiteX1" fmla="*/ 254085 w 359410"/>
                <a:gd name="connsiteY1" fmla="*/ 254085 h 254085"/>
                <a:gd name="connsiteX2" fmla="*/ 359411 w 359410"/>
                <a:gd name="connsiteY2" fmla="*/ 0 h 254085"/>
                <a:gd name="connsiteX3" fmla="*/ 0 w 359410"/>
                <a:gd name="connsiteY3" fmla="*/ 0 h 254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410" h="254085">
                  <a:moveTo>
                    <a:pt x="0" y="0"/>
                  </a:moveTo>
                  <a:lnTo>
                    <a:pt x="254085" y="254085"/>
                  </a:lnTo>
                  <a:cubicBezTo>
                    <a:pt x="318149" y="183506"/>
                    <a:pt x="355068" y="94468"/>
                    <a:pt x="35941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9436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dirty="0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25FB8EE5-DBB7-43D1-B299-0FAA31CB3B87}"/>
              </a:ext>
            </a:extLst>
          </p:cNvPr>
          <p:cNvGrpSpPr/>
          <p:nvPr/>
        </p:nvGrpSpPr>
        <p:grpSpPr>
          <a:xfrm>
            <a:off x="966518" y="5135602"/>
            <a:ext cx="953169" cy="953168"/>
            <a:chOff x="10006484" y="4706656"/>
            <a:chExt cx="953169" cy="953168"/>
          </a:xfrm>
        </p:grpSpPr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6623E662-0DC2-4BDA-8153-4B6C87653C4B}"/>
                </a:ext>
              </a:extLst>
            </p:cNvPr>
            <p:cNvSpPr/>
            <p:nvPr/>
          </p:nvSpPr>
          <p:spPr>
            <a:xfrm>
              <a:off x="10174690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D9EA6B1B-56C1-46A3-AAF3-CF4374E73AA4}"/>
                </a:ext>
              </a:extLst>
            </p:cNvPr>
            <p:cNvSpPr/>
            <p:nvPr/>
          </p:nvSpPr>
          <p:spPr>
            <a:xfrm>
              <a:off x="10384948" y="4706656"/>
              <a:ext cx="154189" cy="784962"/>
            </a:xfrm>
            <a:custGeom>
              <a:avLst/>
              <a:gdLst>
                <a:gd name="connsiteX0" fmla="*/ 0 w 154189"/>
                <a:gd name="connsiteY0" fmla="*/ 0 h 784962"/>
                <a:gd name="connsiteX1" fmla="*/ 154189 w 154189"/>
                <a:gd name="connsiteY1" fmla="*/ 0 h 784962"/>
                <a:gd name="connsiteX2" fmla="*/ 154189 w 154189"/>
                <a:gd name="connsiteY2" fmla="*/ 784963 h 784962"/>
                <a:gd name="connsiteX3" fmla="*/ 0 w 154189"/>
                <a:gd name="connsiteY3" fmla="*/ 784963 h 784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784962">
                  <a:moveTo>
                    <a:pt x="0" y="0"/>
                  </a:moveTo>
                  <a:lnTo>
                    <a:pt x="154189" y="0"/>
                  </a:lnTo>
                  <a:lnTo>
                    <a:pt x="154189" y="784963"/>
                  </a:lnTo>
                  <a:lnTo>
                    <a:pt x="0" y="784963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50E0EB51-88A6-465A-952E-BA2A5AB990C9}"/>
                </a:ext>
              </a:extLst>
            </p:cNvPr>
            <p:cNvSpPr/>
            <p:nvPr/>
          </p:nvSpPr>
          <p:spPr>
            <a:xfrm>
              <a:off x="10595206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94ECD160-EE79-4F95-847C-2D4989525A57}"/>
                </a:ext>
              </a:extLst>
            </p:cNvPr>
            <p:cNvSpPr/>
            <p:nvPr/>
          </p:nvSpPr>
          <p:spPr>
            <a:xfrm>
              <a:off x="10805464" y="5239309"/>
              <a:ext cx="154189" cy="252309"/>
            </a:xfrm>
            <a:custGeom>
              <a:avLst/>
              <a:gdLst>
                <a:gd name="connsiteX0" fmla="*/ 0 w 154189"/>
                <a:gd name="connsiteY0" fmla="*/ 0 h 252309"/>
                <a:gd name="connsiteX1" fmla="*/ 154189 w 154189"/>
                <a:gd name="connsiteY1" fmla="*/ 0 h 252309"/>
                <a:gd name="connsiteX2" fmla="*/ 154189 w 154189"/>
                <a:gd name="connsiteY2" fmla="*/ 252309 h 252309"/>
                <a:gd name="connsiteX3" fmla="*/ 0 w 154189"/>
                <a:gd name="connsiteY3" fmla="*/ 252309 h 25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252309">
                  <a:moveTo>
                    <a:pt x="0" y="0"/>
                  </a:moveTo>
                  <a:lnTo>
                    <a:pt x="154189" y="0"/>
                  </a:lnTo>
                  <a:lnTo>
                    <a:pt x="154189" y="252309"/>
                  </a:lnTo>
                  <a:lnTo>
                    <a:pt x="0" y="252309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FA3EC419-E6A4-4817-BF7B-CA7BADB5C3DB}"/>
                </a:ext>
              </a:extLst>
            </p:cNvPr>
            <p:cNvSpPr/>
            <p:nvPr/>
          </p:nvSpPr>
          <p:spPr>
            <a:xfrm>
              <a:off x="10006484" y="4706656"/>
              <a:ext cx="953168" cy="953168"/>
            </a:xfrm>
            <a:custGeom>
              <a:avLst/>
              <a:gdLst>
                <a:gd name="connsiteX0" fmla="*/ 84103 w 953168"/>
                <a:gd name="connsiteY0" fmla="*/ 0 h 953168"/>
                <a:gd name="connsiteX1" fmla="*/ 0 w 953168"/>
                <a:gd name="connsiteY1" fmla="*/ 0 h 953168"/>
                <a:gd name="connsiteX2" fmla="*/ 0 w 953168"/>
                <a:gd name="connsiteY2" fmla="*/ 953169 h 953168"/>
                <a:gd name="connsiteX3" fmla="*/ 953169 w 953168"/>
                <a:gd name="connsiteY3" fmla="*/ 953169 h 953168"/>
                <a:gd name="connsiteX4" fmla="*/ 953169 w 953168"/>
                <a:gd name="connsiteY4" fmla="*/ 869066 h 953168"/>
                <a:gd name="connsiteX5" fmla="*/ 84103 w 953168"/>
                <a:gd name="connsiteY5" fmla="*/ 869066 h 953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3168" h="953168">
                  <a:moveTo>
                    <a:pt x="84103" y="0"/>
                  </a:moveTo>
                  <a:lnTo>
                    <a:pt x="0" y="0"/>
                  </a:lnTo>
                  <a:lnTo>
                    <a:pt x="0" y="953169"/>
                  </a:lnTo>
                  <a:lnTo>
                    <a:pt x="953169" y="953169"/>
                  </a:lnTo>
                  <a:lnTo>
                    <a:pt x="953169" y="869066"/>
                  </a:lnTo>
                  <a:lnTo>
                    <a:pt x="84103" y="869066"/>
                  </a:lnTo>
                  <a:close/>
                </a:path>
              </a:pathLst>
            </a:custGeom>
            <a:solidFill>
              <a:srgbClr val="ED9436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</p:grpSp>
    </p:spTree>
    <p:extLst>
      <p:ext uri="{BB962C8B-B14F-4D97-AF65-F5344CB8AC3E}">
        <p14:creationId xmlns:p14="http://schemas.microsoft.com/office/powerpoint/2010/main" val="4125350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CAMBIAMENTI </a:t>
            </a:r>
            <a:r>
              <a:rPr lang="it-IT" sz="1800" b="1" dirty="0">
                <a:effectLst/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NELL’URBANIZZAZIONE ED EDIFICAZIONE DEI TERRITORI</a:t>
            </a:r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Domanda 2:_________________________________________________________________</a:t>
            </a:r>
          </a:p>
          <a:p>
            <a:pPr algn="just"/>
            <a:r>
              <a:rPr lang="it-IT" sz="1600" i="1" kern="200" spc="120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(inserire il grafico più adatto alla domanda somministrata)</a:t>
            </a:r>
          </a:p>
          <a:p>
            <a:pPr algn="just"/>
            <a:endParaRPr lang="it-IT" i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  <p:pic>
        <p:nvPicPr>
          <p:cNvPr id="14" name="Elemento grafico 13" descr="Firma con riempimento a tinta unita">
            <a:extLst>
              <a:ext uri="{FF2B5EF4-FFF2-40B4-BE49-F238E27FC236}">
                <a16:creationId xmlns:a16="http://schemas.microsoft.com/office/drawing/2014/main" id="{7863CE42-BA77-4687-B324-E4E599AC6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0158" y="1027906"/>
            <a:ext cx="914400" cy="914400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85A8FAC0-7369-420C-A3F0-9BF84140472C}"/>
              </a:ext>
            </a:extLst>
          </p:cNvPr>
          <p:cNvSpPr/>
          <p:nvPr/>
        </p:nvSpPr>
        <p:spPr>
          <a:xfrm>
            <a:off x="1370546" y="2516776"/>
            <a:ext cx="9446979" cy="32675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Elemento grafico 3" descr="Grafico a torta con riempimento a tinta unita">
            <a:extLst>
              <a:ext uri="{FF2B5EF4-FFF2-40B4-BE49-F238E27FC236}">
                <a16:creationId xmlns:a16="http://schemas.microsoft.com/office/drawing/2014/main" id="{652D2CC2-92E6-4E1A-91C6-695E3471CED6}"/>
              </a:ext>
            </a:extLst>
          </p:cNvPr>
          <p:cNvGrpSpPr/>
          <p:nvPr/>
        </p:nvGrpSpPr>
        <p:grpSpPr>
          <a:xfrm>
            <a:off x="10605927" y="2841268"/>
            <a:ext cx="561218" cy="561958"/>
            <a:chOff x="9830879" y="4372682"/>
            <a:chExt cx="824147" cy="825233"/>
          </a:xfrm>
          <a:solidFill>
            <a:srgbClr val="258E7D"/>
          </a:solidFill>
        </p:grpSpPr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id="{634E10B9-56BA-4A10-832D-7EEA685FD559}"/>
                </a:ext>
              </a:extLst>
            </p:cNvPr>
            <p:cNvSpPr/>
            <p:nvPr/>
          </p:nvSpPr>
          <p:spPr>
            <a:xfrm>
              <a:off x="9830879" y="4372682"/>
              <a:ext cx="688418" cy="825233"/>
            </a:xfrm>
            <a:custGeom>
              <a:avLst/>
              <a:gdLst>
                <a:gd name="connsiteX0" fmla="*/ 390900 w 688418"/>
                <a:gd name="connsiteY0" fmla="*/ 0 h 825233"/>
                <a:gd name="connsiteX1" fmla="*/ 0 w 688418"/>
                <a:gd name="connsiteY1" fmla="*/ 412617 h 825233"/>
                <a:gd name="connsiteX2" fmla="*/ 412617 w 688418"/>
                <a:gd name="connsiteY2" fmla="*/ 825233 h 825233"/>
                <a:gd name="connsiteX3" fmla="*/ 688418 w 688418"/>
                <a:gd name="connsiteY3" fmla="*/ 718822 h 825233"/>
                <a:gd name="connsiteX4" fmla="*/ 390900 w 688418"/>
                <a:gd name="connsiteY4" fmla="*/ 421303 h 825233"/>
                <a:gd name="connsiteX5" fmla="*/ 390900 w 688418"/>
                <a:gd name="connsiteY5" fmla="*/ 0 h 82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8418" h="825233">
                  <a:moveTo>
                    <a:pt x="390900" y="0"/>
                  </a:moveTo>
                  <a:cubicBezTo>
                    <a:pt x="173733" y="10858"/>
                    <a:pt x="0" y="193278"/>
                    <a:pt x="0" y="412617"/>
                  </a:cubicBezTo>
                  <a:cubicBezTo>
                    <a:pt x="0" y="640642"/>
                    <a:pt x="184592" y="825233"/>
                    <a:pt x="412617" y="825233"/>
                  </a:cubicBezTo>
                  <a:cubicBezTo>
                    <a:pt x="515771" y="825233"/>
                    <a:pt x="612410" y="788315"/>
                    <a:pt x="688418" y="718822"/>
                  </a:cubicBezTo>
                  <a:lnTo>
                    <a:pt x="390900" y="421303"/>
                  </a:lnTo>
                  <a:lnTo>
                    <a:pt x="390900" y="0"/>
                  </a:lnTo>
                  <a:close/>
                </a:path>
              </a:pathLst>
            </a:custGeom>
            <a:solidFill>
              <a:srgbClr val="258E7D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5CC0F847-F122-4FD5-ACC1-317F6E9C24FB}"/>
                </a:ext>
              </a:extLst>
            </p:cNvPr>
            <p:cNvSpPr/>
            <p:nvPr/>
          </p:nvSpPr>
          <p:spPr>
            <a:xfrm>
              <a:off x="10265212" y="4372682"/>
              <a:ext cx="389814" cy="390900"/>
            </a:xfrm>
            <a:custGeom>
              <a:avLst/>
              <a:gdLst>
                <a:gd name="connsiteX0" fmla="*/ 0 w 389814"/>
                <a:gd name="connsiteY0" fmla="*/ 0 h 390900"/>
                <a:gd name="connsiteX1" fmla="*/ 0 w 389814"/>
                <a:gd name="connsiteY1" fmla="*/ 390900 h 390900"/>
                <a:gd name="connsiteX2" fmla="*/ 389814 w 389814"/>
                <a:gd name="connsiteY2" fmla="*/ 390900 h 390900"/>
                <a:gd name="connsiteX3" fmla="*/ 0 w 389814"/>
                <a:gd name="connsiteY3" fmla="*/ 0 h 39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814" h="390900">
                  <a:moveTo>
                    <a:pt x="0" y="0"/>
                  </a:moveTo>
                  <a:lnTo>
                    <a:pt x="0" y="390900"/>
                  </a:lnTo>
                  <a:lnTo>
                    <a:pt x="389814" y="390900"/>
                  </a:lnTo>
                  <a:cubicBezTo>
                    <a:pt x="378956" y="179163"/>
                    <a:pt x="210652" y="10858"/>
                    <a:pt x="0" y="0"/>
                  </a:cubicBezTo>
                  <a:close/>
                </a:path>
              </a:pathLst>
            </a:custGeom>
            <a:solidFill>
              <a:srgbClr val="004940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4AEE7C5D-1457-45FC-B56B-E66AFC42CFB8}"/>
                </a:ext>
              </a:extLst>
            </p:cNvPr>
            <p:cNvSpPr/>
            <p:nvPr/>
          </p:nvSpPr>
          <p:spPr>
            <a:xfrm>
              <a:off x="10295615" y="4807015"/>
              <a:ext cx="359410" cy="254085"/>
            </a:xfrm>
            <a:custGeom>
              <a:avLst/>
              <a:gdLst>
                <a:gd name="connsiteX0" fmla="*/ 0 w 359410"/>
                <a:gd name="connsiteY0" fmla="*/ 0 h 254085"/>
                <a:gd name="connsiteX1" fmla="*/ 254085 w 359410"/>
                <a:gd name="connsiteY1" fmla="*/ 254085 h 254085"/>
                <a:gd name="connsiteX2" fmla="*/ 359411 w 359410"/>
                <a:gd name="connsiteY2" fmla="*/ 0 h 254085"/>
                <a:gd name="connsiteX3" fmla="*/ 0 w 359410"/>
                <a:gd name="connsiteY3" fmla="*/ 0 h 254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410" h="254085">
                  <a:moveTo>
                    <a:pt x="0" y="0"/>
                  </a:moveTo>
                  <a:lnTo>
                    <a:pt x="254085" y="254085"/>
                  </a:lnTo>
                  <a:cubicBezTo>
                    <a:pt x="318149" y="183506"/>
                    <a:pt x="355068" y="94468"/>
                    <a:pt x="35941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9436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dirty="0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25FB8EE5-DBB7-43D1-B299-0FAA31CB3B87}"/>
              </a:ext>
            </a:extLst>
          </p:cNvPr>
          <p:cNvGrpSpPr/>
          <p:nvPr/>
        </p:nvGrpSpPr>
        <p:grpSpPr>
          <a:xfrm>
            <a:off x="966518" y="5135602"/>
            <a:ext cx="953169" cy="953168"/>
            <a:chOff x="10006484" y="4706656"/>
            <a:chExt cx="953169" cy="953168"/>
          </a:xfrm>
        </p:grpSpPr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6623E662-0DC2-4BDA-8153-4B6C87653C4B}"/>
                </a:ext>
              </a:extLst>
            </p:cNvPr>
            <p:cNvSpPr/>
            <p:nvPr/>
          </p:nvSpPr>
          <p:spPr>
            <a:xfrm>
              <a:off x="10174690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D9EA6B1B-56C1-46A3-AAF3-CF4374E73AA4}"/>
                </a:ext>
              </a:extLst>
            </p:cNvPr>
            <p:cNvSpPr/>
            <p:nvPr/>
          </p:nvSpPr>
          <p:spPr>
            <a:xfrm>
              <a:off x="10384948" y="4706656"/>
              <a:ext cx="154189" cy="784962"/>
            </a:xfrm>
            <a:custGeom>
              <a:avLst/>
              <a:gdLst>
                <a:gd name="connsiteX0" fmla="*/ 0 w 154189"/>
                <a:gd name="connsiteY0" fmla="*/ 0 h 784962"/>
                <a:gd name="connsiteX1" fmla="*/ 154189 w 154189"/>
                <a:gd name="connsiteY1" fmla="*/ 0 h 784962"/>
                <a:gd name="connsiteX2" fmla="*/ 154189 w 154189"/>
                <a:gd name="connsiteY2" fmla="*/ 784963 h 784962"/>
                <a:gd name="connsiteX3" fmla="*/ 0 w 154189"/>
                <a:gd name="connsiteY3" fmla="*/ 784963 h 784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784962">
                  <a:moveTo>
                    <a:pt x="0" y="0"/>
                  </a:moveTo>
                  <a:lnTo>
                    <a:pt x="154189" y="0"/>
                  </a:lnTo>
                  <a:lnTo>
                    <a:pt x="154189" y="784963"/>
                  </a:lnTo>
                  <a:lnTo>
                    <a:pt x="0" y="784963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50E0EB51-88A6-465A-952E-BA2A5AB990C9}"/>
                </a:ext>
              </a:extLst>
            </p:cNvPr>
            <p:cNvSpPr/>
            <p:nvPr/>
          </p:nvSpPr>
          <p:spPr>
            <a:xfrm>
              <a:off x="10595206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94ECD160-EE79-4F95-847C-2D4989525A57}"/>
                </a:ext>
              </a:extLst>
            </p:cNvPr>
            <p:cNvSpPr/>
            <p:nvPr/>
          </p:nvSpPr>
          <p:spPr>
            <a:xfrm>
              <a:off x="10805464" y="5239309"/>
              <a:ext cx="154189" cy="252309"/>
            </a:xfrm>
            <a:custGeom>
              <a:avLst/>
              <a:gdLst>
                <a:gd name="connsiteX0" fmla="*/ 0 w 154189"/>
                <a:gd name="connsiteY0" fmla="*/ 0 h 252309"/>
                <a:gd name="connsiteX1" fmla="*/ 154189 w 154189"/>
                <a:gd name="connsiteY1" fmla="*/ 0 h 252309"/>
                <a:gd name="connsiteX2" fmla="*/ 154189 w 154189"/>
                <a:gd name="connsiteY2" fmla="*/ 252309 h 252309"/>
                <a:gd name="connsiteX3" fmla="*/ 0 w 154189"/>
                <a:gd name="connsiteY3" fmla="*/ 252309 h 25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252309">
                  <a:moveTo>
                    <a:pt x="0" y="0"/>
                  </a:moveTo>
                  <a:lnTo>
                    <a:pt x="154189" y="0"/>
                  </a:lnTo>
                  <a:lnTo>
                    <a:pt x="154189" y="252309"/>
                  </a:lnTo>
                  <a:lnTo>
                    <a:pt x="0" y="252309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FA3EC419-E6A4-4817-BF7B-CA7BADB5C3DB}"/>
                </a:ext>
              </a:extLst>
            </p:cNvPr>
            <p:cNvSpPr/>
            <p:nvPr/>
          </p:nvSpPr>
          <p:spPr>
            <a:xfrm>
              <a:off x="10006484" y="4706656"/>
              <a:ext cx="953168" cy="953168"/>
            </a:xfrm>
            <a:custGeom>
              <a:avLst/>
              <a:gdLst>
                <a:gd name="connsiteX0" fmla="*/ 84103 w 953168"/>
                <a:gd name="connsiteY0" fmla="*/ 0 h 953168"/>
                <a:gd name="connsiteX1" fmla="*/ 0 w 953168"/>
                <a:gd name="connsiteY1" fmla="*/ 0 h 953168"/>
                <a:gd name="connsiteX2" fmla="*/ 0 w 953168"/>
                <a:gd name="connsiteY2" fmla="*/ 953169 h 953168"/>
                <a:gd name="connsiteX3" fmla="*/ 953169 w 953168"/>
                <a:gd name="connsiteY3" fmla="*/ 953169 h 953168"/>
                <a:gd name="connsiteX4" fmla="*/ 953169 w 953168"/>
                <a:gd name="connsiteY4" fmla="*/ 869066 h 953168"/>
                <a:gd name="connsiteX5" fmla="*/ 84103 w 953168"/>
                <a:gd name="connsiteY5" fmla="*/ 869066 h 953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3168" h="953168">
                  <a:moveTo>
                    <a:pt x="84103" y="0"/>
                  </a:moveTo>
                  <a:lnTo>
                    <a:pt x="0" y="0"/>
                  </a:lnTo>
                  <a:lnTo>
                    <a:pt x="0" y="953169"/>
                  </a:lnTo>
                  <a:lnTo>
                    <a:pt x="953169" y="953169"/>
                  </a:lnTo>
                  <a:lnTo>
                    <a:pt x="953169" y="869066"/>
                  </a:lnTo>
                  <a:lnTo>
                    <a:pt x="84103" y="869066"/>
                  </a:lnTo>
                  <a:close/>
                </a:path>
              </a:pathLst>
            </a:custGeom>
            <a:solidFill>
              <a:srgbClr val="ED9436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</p:grpSp>
    </p:spTree>
    <p:extLst>
      <p:ext uri="{BB962C8B-B14F-4D97-AF65-F5344CB8AC3E}">
        <p14:creationId xmlns:p14="http://schemas.microsoft.com/office/powerpoint/2010/main" val="736878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CAMBIAMENTI </a:t>
            </a:r>
            <a:r>
              <a:rPr lang="it-IT" sz="1800" b="1" dirty="0">
                <a:effectLst/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NELL’URBANIZZAZIONE ED EDIFICAZIONE DEI TERRITORI</a:t>
            </a:r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Domanda 3:_________________________________________________________________</a:t>
            </a:r>
          </a:p>
          <a:p>
            <a:pPr algn="just"/>
            <a:r>
              <a:rPr lang="it-IT" sz="1600" i="1" kern="200" spc="120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(inserire il grafico più adatto alla domanda somministrata)</a:t>
            </a:r>
          </a:p>
          <a:p>
            <a:pPr algn="just"/>
            <a:endParaRPr lang="it-IT" i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  <p:pic>
        <p:nvPicPr>
          <p:cNvPr id="14" name="Elemento grafico 13" descr="Firma con riempimento a tinta unita">
            <a:extLst>
              <a:ext uri="{FF2B5EF4-FFF2-40B4-BE49-F238E27FC236}">
                <a16:creationId xmlns:a16="http://schemas.microsoft.com/office/drawing/2014/main" id="{7863CE42-BA77-4687-B324-E4E599AC6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0158" y="1027906"/>
            <a:ext cx="914400" cy="914400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85A8FAC0-7369-420C-A3F0-9BF84140472C}"/>
              </a:ext>
            </a:extLst>
          </p:cNvPr>
          <p:cNvSpPr/>
          <p:nvPr/>
        </p:nvSpPr>
        <p:spPr>
          <a:xfrm>
            <a:off x="1370546" y="2516776"/>
            <a:ext cx="9446979" cy="32675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Elemento grafico 3" descr="Grafico a torta con riempimento a tinta unita">
            <a:extLst>
              <a:ext uri="{FF2B5EF4-FFF2-40B4-BE49-F238E27FC236}">
                <a16:creationId xmlns:a16="http://schemas.microsoft.com/office/drawing/2014/main" id="{652D2CC2-92E6-4E1A-91C6-695E3471CED6}"/>
              </a:ext>
            </a:extLst>
          </p:cNvPr>
          <p:cNvGrpSpPr/>
          <p:nvPr/>
        </p:nvGrpSpPr>
        <p:grpSpPr>
          <a:xfrm>
            <a:off x="10605927" y="2841268"/>
            <a:ext cx="561218" cy="561958"/>
            <a:chOff x="9830879" y="4372682"/>
            <a:chExt cx="824147" cy="825233"/>
          </a:xfrm>
          <a:solidFill>
            <a:srgbClr val="258E7D"/>
          </a:solidFill>
        </p:grpSpPr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id="{634E10B9-56BA-4A10-832D-7EEA685FD559}"/>
                </a:ext>
              </a:extLst>
            </p:cNvPr>
            <p:cNvSpPr/>
            <p:nvPr/>
          </p:nvSpPr>
          <p:spPr>
            <a:xfrm>
              <a:off x="9830879" y="4372682"/>
              <a:ext cx="688418" cy="825233"/>
            </a:xfrm>
            <a:custGeom>
              <a:avLst/>
              <a:gdLst>
                <a:gd name="connsiteX0" fmla="*/ 390900 w 688418"/>
                <a:gd name="connsiteY0" fmla="*/ 0 h 825233"/>
                <a:gd name="connsiteX1" fmla="*/ 0 w 688418"/>
                <a:gd name="connsiteY1" fmla="*/ 412617 h 825233"/>
                <a:gd name="connsiteX2" fmla="*/ 412617 w 688418"/>
                <a:gd name="connsiteY2" fmla="*/ 825233 h 825233"/>
                <a:gd name="connsiteX3" fmla="*/ 688418 w 688418"/>
                <a:gd name="connsiteY3" fmla="*/ 718822 h 825233"/>
                <a:gd name="connsiteX4" fmla="*/ 390900 w 688418"/>
                <a:gd name="connsiteY4" fmla="*/ 421303 h 825233"/>
                <a:gd name="connsiteX5" fmla="*/ 390900 w 688418"/>
                <a:gd name="connsiteY5" fmla="*/ 0 h 82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8418" h="825233">
                  <a:moveTo>
                    <a:pt x="390900" y="0"/>
                  </a:moveTo>
                  <a:cubicBezTo>
                    <a:pt x="173733" y="10858"/>
                    <a:pt x="0" y="193278"/>
                    <a:pt x="0" y="412617"/>
                  </a:cubicBezTo>
                  <a:cubicBezTo>
                    <a:pt x="0" y="640642"/>
                    <a:pt x="184592" y="825233"/>
                    <a:pt x="412617" y="825233"/>
                  </a:cubicBezTo>
                  <a:cubicBezTo>
                    <a:pt x="515771" y="825233"/>
                    <a:pt x="612410" y="788315"/>
                    <a:pt x="688418" y="718822"/>
                  </a:cubicBezTo>
                  <a:lnTo>
                    <a:pt x="390900" y="421303"/>
                  </a:lnTo>
                  <a:lnTo>
                    <a:pt x="390900" y="0"/>
                  </a:lnTo>
                  <a:close/>
                </a:path>
              </a:pathLst>
            </a:custGeom>
            <a:solidFill>
              <a:srgbClr val="258E7D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5CC0F847-F122-4FD5-ACC1-317F6E9C24FB}"/>
                </a:ext>
              </a:extLst>
            </p:cNvPr>
            <p:cNvSpPr/>
            <p:nvPr/>
          </p:nvSpPr>
          <p:spPr>
            <a:xfrm>
              <a:off x="10265212" y="4372682"/>
              <a:ext cx="389814" cy="390900"/>
            </a:xfrm>
            <a:custGeom>
              <a:avLst/>
              <a:gdLst>
                <a:gd name="connsiteX0" fmla="*/ 0 w 389814"/>
                <a:gd name="connsiteY0" fmla="*/ 0 h 390900"/>
                <a:gd name="connsiteX1" fmla="*/ 0 w 389814"/>
                <a:gd name="connsiteY1" fmla="*/ 390900 h 390900"/>
                <a:gd name="connsiteX2" fmla="*/ 389814 w 389814"/>
                <a:gd name="connsiteY2" fmla="*/ 390900 h 390900"/>
                <a:gd name="connsiteX3" fmla="*/ 0 w 389814"/>
                <a:gd name="connsiteY3" fmla="*/ 0 h 39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814" h="390900">
                  <a:moveTo>
                    <a:pt x="0" y="0"/>
                  </a:moveTo>
                  <a:lnTo>
                    <a:pt x="0" y="390900"/>
                  </a:lnTo>
                  <a:lnTo>
                    <a:pt x="389814" y="390900"/>
                  </a:lnTo>
                  <a:cubicBezTo>
                    <a:pt x="378956" y="179163"/>
                    <a:pt x="210652" y="10858"/>
                    <a:pt x="0" y="0"/>
                  </a:cubicBezTo>
                  <a:close/>
                </a:path>
              </a:pathLst>
            </a:custGeom>
            <a:solidFill>
              <a:srgbClr val="004940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4AEE7C5D-1457-45FC-B56B-E66AFC42CFB8}"/>
                </a:ext>
              </a:extLst>
            </p:cNvPr>
            <p:cNvSpPr/>
            <p:nvPr/>
          </p:nvSpPr>
          <p:spPr>
            <a:xfrm>
              <a:off x="10295615" y="4807015"/>
              <a:ext cx="359410" cy="254085"/>
            </a:xfrm>
            <a:custGeom>
              <a:avLst/>
              <a:gdLst>
                <a:gd name="connsiteX0" fmla="*/ 0 w 359410"/>
                <a:gd name="connsiteY0" fmla="*/ 0 h 254085"/>
                <a:gd name="connsiteX1" fmla="*/ 254085 w 359410"/>
                <a:gd name="connsiteY1" fmla="*/ 254085 h 254085"/>
                <a:gd name="connsiteX2" fmla="*/ 359411 w 359410"/>
                <a:gd name="connsiteY2" fmla="*/ 0 h 254085"/>
                <a:gd name="connsiteX3" fmla="*/ 0 w 359410"/>
                <a:gd name="connsiteY3" fmla="*/ 0 h 254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410" h="254085">
                  <a:moveTo>
                    <a:pt x="0" y="0"/>
                  </a:moveTo>
                  <a:lnTo>
                    <a:pt x="254085" y="254085"/>
                  </a:lnTo>
                  <a:cubicBezTo>
                    <a:pt x="318149" y="183506"/>
                    <a:pt x="355068" y="94468"/>
                    <a:pt x="35941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9436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dirty="0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25FB8EE5-DBB7-43D1-B299-0FAA31CB3B87}"/>
              </a:ext>
            </a:extLst>
          </p:cNvPr>
          <p:cNvGrpSpPr/>
          <p:nvPr/>
        </p:nvGrpSpPr>
        <p:grpSpPr>
          <a:xfrm>
            <a:off x="966518" y="5135602"/>
            <a:ext cx="953169" cy="953168"/>
            <a:chOff x="10006484" y="4706656"/>
            <a:chExt cx="953169" cy="953168"/>
          </a:xfrm>
        </p:grpSpPr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6623E662-0DC2-4BDA-8153-4B6C87653C4B}"/>
                </a:ext>
              </a:extLst>
            </p:cNvPr>
            <p:cNvSpPr/>
            <p:nvPr/>
          </p:nvSpPr>
          <p:spPr>
            <a:xfrm>
              <a:off x="10174690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D9EA6B1B-56C1-46A3-AAF3-CF4374E73AA4}"/>
                </a:ext>
              </a:extLst>
            </p:cNvPr>
            <p:cNvSpPr/>
            <p:nvPr/>
          </p:nvSpPr>
          <p:spPr>
            <a:xfrm>
              <a:off x="10384948" y="4706656"/>
              <a:ext cx="154189" cy="784962"/>
            </a:xfrm>
            <a:custGeom>
              <a:avLst/>
              <a:gdLst>
                <a:gd name="connsiteX0" fmla="*/ 0 w 154189"/>
                <a:gd name="connsiteY0" fmla="*/ 0 h 784962"/>
                <a:gd name="connsiteX1" fmla="*/ 154189 w 154189"/>
                <a:gd name="connsiteY1" fmla="*/ 0 h 784962"/>
                <a:gd name="connsiteX2" fmla="*/ 154189 w 154189"/>
                <a:gd name="connsiteY2" fmla="*/ 784963 h 784962"/>
                <a:gd name="connsiteX3" fmla="*/ 0 w 154189"/>
                <a:gd name="connsiteY3" fmla="*/ 784963 h 784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784962">
                  <a:moveTo>
                    <a:pt x="0" y="0"/>
                  </a:moveTo>
                  <a:lnTo>
                    <a:pt x="154189" y="0"/>
                  </a:lnTo>
                  <a:lnTo>
                    <a:pt x="154189" y="784963"/>
                  </a:lnTo>
                  <a:lnTo>
                    <a:pt x="0" y="784963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50E0EB51-88A6-465A-952E-BA2A5AB990C9}"/>
                </a:ext>
              </a:extLst>
            </p:cNvPr>
            <p:cNvSpPr/>
            <p:nvPr/>
          </p:nvSpPr>
          <p:spPr>
            <a:xfrm>
              <a:off x="10595206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94ECD160-EE79-4F95-847C-2D4989525A57}"/>
                </a:ext>
              </a:extLst>
            </p:cNvPr>
            <p:cNvSpPr/>
            <p:nvPr/>
          </p:nvSpPr>
          <p:spPr>
            <a:xfrm>
              <a:off x="10805464" y="5239309"/>
              <a:ext cx="154189" cy="252309"/>
            </a:xfrm>
            <a:custGeom>
              <a:avLst/>
              <a:gdLst>
                <a:gd name="connsiteX0" fmla="*/ 0 w 154189"/>
                <a:gd name="connsiteY0" fmla="*/ 0 h 252309"/>
                <a:gd name="connsiteX1" fmla="*/ 154189 w 154189"/>
                <a:gd name="connsiteY1" fmla="*/ 0 h 252309"/>
                <a:gd name="connsiteX2" fmla="*/ 154189 w 154189"/>
                <a:gd name="connsiteY2" fmla="*/ 252309 h 252309"/>
                <a:gd name="connsiteX3" fmla="*/ 0 w 154189"/>
                <a:gd name="connsiteY3" fmla="*/ 252309 h 25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252309">
                  <a:moveTo>
                    <a:pt x="0" y="0"/>
                  </a:moveTo>
                  <a:lnTo>
                    <a:pt x="154189" y="0"/>
                  </a:lnTo>
                  <a:lnTo>
                    <a:pt x="154189" y="252309"/>
                  </a:lnTo>
                  <a:lnTo>
                    <a:pt x="0" y="252309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FA3EC419-E6A4-4817-BF7B-CA7BADB5C3DB}"/>
                </a:ext>
              </a:extLst>
            </p:cNvPr>
            <p:cNvSpPr/>
            <p:nvPr/>
          </p:nvSpPr>
          <p:spPr>
            <a:xfrm>
              <a:off x="10006484" y="4706656"/>
              <a:ext cx="953168" cy="953168"/>
            </a:xfrm>
            <a:custGeom>
              <a:avLst/>
              <a:gdLst>
                <a:gd name="connsiteX0" fmla="*/ 84103 w 953168"/>
                <a:gd name="connsiteY0" fmla="*/ 0 h 953168"/>
                <a:gd name="connsiteX1" fmla="*/ 0 w 953168"/>
                <a:gd name="connsiteY1" fmla="*/ 0 h 953168"/>
                <a:gd name="connsiteX2" fmla="*/ 0 w 953168"/>
                <a:gd name="connsiteY2" fmla="*/ 953169 h 953168"/>
                <a:gd name="connsiteX3" fmla="*/ 953169 w 953168"/>
                <a:gd name="connsiteY3" fmla="*/ 953169 h 953168"/>
                <a:gd name="connsiteX4" fmla="*/ 953169 w 953168"/>
                <a:gd name="connsiteY4" fmla="*/ 869066 h 953168"/>
                <a:gd name="connsiteX5" fmla="*/ 84103 w 953168"/>
                <a:gd name="connsiteY5" fmla="*/ 869066 h 953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3168" h="953168">
                  <a:moveTo>
                    <a:pt x="84103" y="0"/>
                  </a:moveTo>
                  <a:lnTo>
                    <a:pt x="0" y="0"/>
                  </a:lnTo>
                  <a:lnTo>
                    <a:pt x="0" y="953169"/>
                  </a:lnTo>
                  <a:lnTo>
                    <a:pt x="953169" y="953169"/>
                  </a:lnTo>
                  <a:lnTo>
                    <a:pt x="953169" y="869066"/>
                  </a:lnTo>
                  <a:lnTo>
                    <a:pt x="84103" y="869066"/>
                  </a:lnTo>
                  <a:close/>
                </a:path>
              </a:pathLst>
            </a:custGeom>
            <a:solidFill>
              <a:srgbClr val="ED9436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</p:grpSp>
    </p:spTree>
    <p:extLst>
      <p:ext uri="{BB962C8B-B14F-4D97-AF65-F5344CB8AC3E}">
        <p14:creationId xmlns:p14="http://schemas.microsoft.com/office/powerpoint/2010/main" val="1188035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CAMBIAMENTI </a:t>
            </a:r>
            <a:r>
              <a:rPr lang="it-IT" sz="1800" b="1" dirty="0">
                <a:effectLst/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DELLA FLORA E DELLA FAUNA LOCALE</a:t>
            </a:r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Domanda 1:_________________________________________________________________</a:t>
            </a:r>
          </a:p>
          <a:p>
            <a:pPr algn="just"/>
            <a:r>
              <a:rPr lang="it-IT" sz="1600" i="1" kern="200" spc="120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(inserire il grafico più adatto alla domanda somministrata)</a:t>
            </a:r>
          </a:p>
          <a:p>
            <a:pPr algn="just"/>
            <a:endParaRPr lang="it-IT" i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  <p:pic>
        <p:nvPicPr>
          <p:cNvPr id="14" name="Elemento grafico 13" descr="Firma con riempimento a tinta unita">
            <a:extLst>
              <a:ext uri="{FF2B5EF4-FFF2-40B4-BE49-F238E27FC236}">
                <a16:creationId xmlns:a16="http://schemas.microsoft.com/office/drawing/2014/main" id="{7863CE42-BA77-4687-B324-E4E599AC6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0158" y="1027906"/>
            <a:ext cx="914400" cy="914400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85A8FAC0-7369-420C-A3F0-9BF84140472C}"/>
              </a:ext>
            </a:extLst>
          </p:cNvPr>
          <p:cNvSpPr/>
          <p:nvPr/>
        </p:nvSpPr>
        <p:spPr>
          <a:xfrm>
            <a:off x="1370546" y="2516776"/>
            <a:ext cx="9446979" cy="32675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Elemento grafico 3" descr="Grafico a torta con riempimento a tinta unita">
            <a:extLst>
              <a:ext uri="{FF2B5EF4-FFF2-40B4-BE49-F238E27FC236}">
                <a16:creationId xmlns:a16="http://schemas.microsoft.com/office/drawing/2014/main" id="{652D2CC2-92E6-4E1A-91C6-695E3471CED6}"/>
              </a:ext>
            </a:extLst>
          </p:cNvPr>
          <p:cNvGrpSpPr/>
          <p:nvPr/>
        </p:nvGrpSpPr>
        <p:grpSpPr>
          <a:xfrm>
            <a:off x="10605927" y="2841268"/>
            <a:ext cx="561218" cy="561958"/>
            <a:chOff x="9830879" y="4372682"/>
            <a:chExt cx="824147" cy="825233"/>
          </a:xfrm>
          <a:solidFill>
            <a:srgbClr val="258E7D"/>
          </a:solidFill>
        </p:grpSpPr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id="{634E10B9-56BA-4A10-832D-7EEA685FD559}"/>
                </a:ext>
              </a:extLst>
            </p:cNvPr>
            <p:cNvSpPr/>
            <p:nvPr/>
          </p:nvSpPr>
          <p:spPr>
            <a:xfrm>
              <a:off x="9830879" y="4372682"/>
              <a:ext cx="688418" cy="825233"/>
            </a:xfrm>
            <a:custGeom>
              <a:avLst/>
              <a:gdLst>
                <a:gd name="connsiteX0" fmla="*/ 390900 w 688418"/>
                <a:gd name="connsiteY0" fmla="*/ 0 h 825233"/>
                <a:gd name="connsiteX1" fmla="*/ 0 w 688418"/>
                <a:gd name="connsiteY1" fmla="*/ 412617 h 825233"/>
                <a:gd name="connsiteX2" fmla="*/ 412617 w 688418"/>
                <a:gd name="connsiteY2" fmla="*/ 825233 h 825233"/>
                <a:gd name="connsiteX3" fmla="*/ 688418 w 688418"/>
                <a:gd name="connsiteY3" fmla="*/ 718822 h 825233"/>
                <a:gd name="connsiteX4" fmla="*/ 390900 w 688418"/>
                <a:gd name="connsiteY4" fmla="*/ 421303 h 825233"/>
                <a:gd name="connsiteX5" fmla="*/ 390900 w 688418"/>
                <a:gd name="connsiteY5" fmla="*/ 0 h 82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8418" h="825233">
                  <a:moveTo>
                    <a:pt x="390900" y="0"/>
                  </a:moveTo>
                  <a:cubicBezTo>
                    <a:pt x="173733" y="10858"/>
                    <a:pt x="0" y="193278"/>
                    <a:pt x="0" y="412617"/>
                  </a:cubicBezTo>
                  <a:cubicBezTo>
                    <a:pt x="0" y="640642"/>
                    <a:pt x="184592" y="825233"/>
                    <a:pt x="412617" y="825233"/>
                  </a:cubicBezTo>
                  <a:cubicBezTo>
                    <a:pt x="515771" y="825233"/>
                    <a:pt x="612410" y="788315"/>
                    <a:pt x="688418" y="718822"/>
                  </a:cubicBezTo>
                  <a:lnTo>
                    <a:pt x="390900" y="421303"/>
                  </a:lnTo>
                  <a:lnTo>
                    <a:pt x="390900" y="0"/>
                  </a:lnTo>
                  <a:close/>
                </a:path>
              </a:pathLst>
            </a:custGeom>
            <a:solidFill>
              <a:srgbClr val="258E7D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5CC0F847-F122-4FD5-ACC1-317F6E9C24FB}"/>
                </a:ext>
              </a:extLst>
            </p:cNvPr>
            <p:cNvSpPr/>
            <p:nvPr/>
          </p:nvSpPr>
          <p:spPr>
            <a:xfrm>
              <a:off x="10265212" y="4372682"/>
              <a:ext cx="389814" cy="390900"/>
            </a:xfrm>
            <a:custGeom>
              <a:avLst/>
              <a:gdLst>
                <a:gd name="connsiteX0" fmla="*/ 0 w 389814"/>
                <a:gd name="connsiteY0" fmla="*/ 0 h 390900"/>
                <a:gd name="connsiteX1" fmla="*/ 0 w 389814"/>
                <a:gd name="connsiteY1" fmla="*/ 390900 h 390900"/>
                <a:gd name="connsiteX2" fmla="*/ 389814 w 389814"/>
                <a:gd name="connsiteY2" fmla="*/ 390900 h 390900"/>
                <a:gd name="connsiteX3" fmla="*/ 0 w 389814"/>
                <a:gd name="connsiteY3" fmla="*/ 0 h 39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814" h="390900">
                  <a:moveTo>
                    <a:pt x="0" y="0"/>
                  </a:moveTo>
                  <a:lnTo>
                    <a:pt x="0" y="390900"/>
                  </a:lnTo>
                  <a:lnTo>
                    <a:pt x="389814" y="390900"/>
                  </a:lnTo>
                  <a:cubicBezTo>
                    <a:pt x="378956" y="179163"/>
                    <a:pt x="210652" y="10858"/>
                    <a:pt x="0" y="0"/>
                  </a:cubicBezTo>
                  <a:close/>
                </a:path>
              </a:pathLst>
            </a:custGeom>
            <a:solidFill>
              <a:srgbClr val="004940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4AEE7C5D-1457-45FC-B56B-E66AFC42CFB8}"/>
                </a:ext>
              </a:extLst>
            </p:cNvPr>
            <p:cNvSpPr/>
            <p:nvPr/>
          </p:nvSpPr>
          <p:spPr>
            <a:xfrm>
              <a:off x="10295615" y="4807015"/>
              <a:ext cx="359410" cy="254085"/>
            </a:xfrm>
            <a:custGeom>
              <a:avLst/>
              <a:gdLst>
                <a:gd name="connsiteX0" fmla="*/ 0 w 359410"/>
                <a:gd name="connsiteY0" fmla="*/ 0 h 254085"/>
                <a:gd name="connsiteX1" fmla="*/ 254085 w 359410"/>
                <a:gd name="connsiteY1" fmla="*/ 254085 h 254085"/>
                <a:gd name="connsiteX2" fmla="*/ 359411 w 359410"/>
                <a:gd name="connsiteY2" fmla="*/ 0 h 254085"/>
                <a:gd name="connsiteX3" fmla="*/ 0 w 359410"/>
                <a:gd name="connsiteY3" fmla="*/ 0 h 254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410" h="254085">
                  <a:moveTo>
                    <a:pt x="0" y="0"/>
                  </a:moveTo>
                  <a:lnTo>
                    <a:pt x="254085" y="254085"/>
                  </a:lnTo>
                  <a:cubicBezTo>
                    <a:pt x="318149" y="183506"/>
                    <a:pt x="355068" y="94468"/>
                    <a:pt x="35941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9436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dirty="0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25FB8EE5-DBB7-43D1-B299-0FAA31CB3B87}"/>
              </a:ext>
            </a:extLst>
          </p:cNvPr>
          <p:cNvGrpSpPr/>
          <p:nvPr/>
        </p:nvGrpSpPr>
        <p:grpSpPr>
          <a:xfrm>
            <a:off x="966518" y="5135602"/>
            <a:ext cx="953169" cy="953168"/>
            <a:chOff x="10006484" y="4706656"/>
            <a:chExt cx="953169" cy="953168"/>
          </a:xfrm>
        </p:grpSpPr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6623E662-0DC2-4BDA-8153-4B6C87653C4B}"/>
                </a:ext>
              </a:extLst>
            </p:cNvPr>
            <p:cNvSpPr/>
            <p:nvPr/>
          </p:nvSpPr>
          <p:spPr>
            <a:xfrm>
              <a:off x="10174690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D9EA6B1B-56C1-46A3-AAF3-CF4374E73AA4}"/>
                </a:ext>
              </a:extLst>
            </p:cNvPr>
            <p:cNvSpPr/>
            <p:nvPr/>
          </p:nvSpPr>
          <p:spPr>
            <a:xfrm>
              <a:off x="10384948" y="4706656"/>
              <a:ext cx="154189" cy="784962"/>
            </a:xfrm>
            <a:custGeom>
              <a:avLst/>
              <a:gdLst>
                <a:gd name="connsiteX0" fmla="*/ 0 w 154189"/>
                <a:gd name="connsiteY0" fmla="*/ 0 h 784962"/>
                <a:gd name="connsiteX1" fmla="*/ 154189 w 154189"/>
                <a:gd name="connsiteY1" fmla="*/ 0 h 784962"/>
                <a:gd name="connsiteX2" fmla="*/ 154189 w 154189"/>
                <a:gd name="connsiteY2" fmla="*/ 784963 h 784962"/>
                <a:gd name="connsiteX3" fmla="*/ 0 w 154189"/>
                <a:gd name="connsiteY3" fmla="*/ 784963 h 784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784962">
                  <a:moveTo>
                    <a:pt x="0" y="0"/>
                  </a:moveTo>
                  <a:lnTo>
                    <a:pt x="154189" y="0"/>
                  </a:lnTo>
                  <a:lnTo>
                    <a:pt x="154189" y="784963"/>
                  </a:lnTo>
                  <a:lnTo>
                    <a:pt x="0" y="784963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50E0EB51-88A6-465A-952E-BA2A5AB990C9}"/>
                </a:ext>
              </a:extLst>
            </p:cNvPr>
            <p:cNvSpPr/>
            <p:nvPr/>
          </p:nvSpPr>
          <p:spPr>
            <a:xfrm>
              <a:off x="10595206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94ECD160-EE79-4F95-847C-2D4989525A57}"/>
                </a:ext>
              </a:extLst>
            </p:cNvPr>
            <p:cNvSpPr/>
            <p:nvPr/>
          </p:nvSpPr>
          <p:spPr>
            <a:xfrm>
              <a:off x="10805464" y="5239309"/>
              <a:ext cx="154189" cy="252309"/>
            </a:xfrm>
            <a:custGeom>
              <a:avLst/>
              <a:gdLst>
                <a:gd name="connsiteX0" fmla="*/ 0 w 154189"/>
                <a:gd name="connsiteY0" fmla="*/ 0 h 252309"/>
                <a:gd name="connsiteX1" fmla="*/ 154189 w 154189"/>
                <a:gd name="connsiteY1" fmla="*/ 0 h 252309"/>
                <a:gd name="connsiteX2" fmla="*/ 154189 w 154189"/>
                <a:gd name="connsiteY2" fmla="*/ 252309 h 252309"/>
                <a:gd name="connsiteX3" fmla="*/ 0 w 154189"/>
                <a:gd name="connsiteY3" fmla="*/ 252309 h 25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252309">
                  <a:moveTo>
                    <a:pt x="0" y="0"/>
                  </a:moveTo>
                  <a:lnTo>
                    <a:pt x="154189" y="0"/>
                  </a:lnTo>
                  <a:lnTo>
                    <a:pt x="154189" y="252309"/>
                  </a:lnTo>
                  <a:lnTo>
                    <a:pt x="0" y="252309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FA3EC419-E6A4-4817-BF7B-CA7BADB5C3DB}"/>
                </a:ext>
              </a:extLst>
            </p:cNvPr>
            <p:cNvSpPr/>
            <p:nvPr/>
          </p:nvSpPr>
          <p:spPr>
            <a:xfrm>
              <a:off x="10006484" y="4706656"/>
              <a:ext cx="953168" cy="953168"/>
            </a:xfrm>
            <a:custGeom>
              <a:avLst/>
              <a:gdLst>
                <a:gd name="connsiteX0" fmla="*/ 84103 w 953168"/>
                <a:gd name="connsiteY0" fmla="*/ 0 h 953168"/>
                <a:gd name="connsiteX1" fmla="*/ 0 w 953168"/>
                <a:gd name="connsiteY1" fmla="*/ 0 h 953168"/>
                <a:gd name="connsiteX2" fmla="*/ 0 w 953168"/>
                <a:gd name="connsiteY2" fmla="*/ 953169 h 953168"/>
                <a:gd name="connsiteX3" fmla="*/ 953169 w 953168"/>
                <a:gd name="connsiteY3" fmla="*/ 953169 h 953168"/>
                <a:gd name="connsiteX4" fmla="*/ 953169 w 953168"/>
                <a:gd name="connsiteY4" fmla="*/ 869066 h 953168"/>
                <a:gd name="connsiteX5" fmla="*/ 84103 w 953168"/>
                <a:gd name="connsiteY5" fmla="*/ 869066 h 953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3168" h="953168">
                  <a:moveTo>
                    <a:pt x="84103" y="0"/>
                  </a:moveTo>
                  <a:lnTo>
                    <a:pt x="0" y="0"/>
                  </a:lnTo>
                  <a:lnTo>
                    <a:pt x="0" y="953169"/>
                  </a:lnTo>
                  <a:lnTo>
                    <a:pt x="953169" y="953169"/>
                  </a:lnTo>
                  <a:lnTo>
                    <a:pt x="953169" y="869066"/>
                  </a:lnTo>
                  <a:lnTo>
                    <a:pt x="84103" y="869066"/>
                  </a:lnTo>
                  <a:close/>
                </a:path>
              </a:pathLst>
            </a:custGeom>
            <a:solidFill>
              <a:srgbClr val="ED9436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</p:grpSp>
    </p:spTree>
    <p:extLst>
      <p:ext uri="{BB962C8B-B14F-4D97-AF65-F5344CB8AC3E}">
        <p14:creationId xmlns:p14="http://schemas.microsoft.com/office/powerpoint/2010/main" val="672826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CAMBIAMENTI </a:t>
            </a:r>
            <a:r>
              <a:rPr lang="it-IT" sz="1800" b="1" dirty="0">
                <a:effectLst/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DELLA FLORA E DELLA FAUNA LOCALE</a:t>
            </a:r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Domanda 2:_________________________________________________________________</a:t>
            </a:r>
          </a:p>
          <a:p>
            <a:pPr algn="just"/>
            <a:r>
              <a:rPr lang="it-IT" sz="1600" i="1" kern="200" spc="120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(inserire il grafico più adatto alla domanda somministrata)</a:t>
            </a:r>
          </a:p>
          <a:p>
            <a:pPr algn="just"/>
            <a:endParaRPr lang="it-IT" i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  <p:pic>
        <p:nvPicPr>
          <p:cNvPr id="14" name="Elemento grafico 13" descr="Firma con riempimento a tinta unita">
            <a:extLst>
              <a:ext uri="{FF2B5EF4-FFF2-40B4-BE49-F238E27FC236}">
                <a16:creationId xmlns:a16="http://schemas.microsoft.com/office/drawing/2014/main" id="{7863CE42-BA77-4687-B324-E4E599AC6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0158" y="1027906"/>
            <a:ext cx="914400" cy="914400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85A8FAC0-7369-420C-A3F0-9BF84140472C}"/>
              </a:ext>
            </a:extLst>
          </p:cNvPr>
          <p:cNvSpPr/>
          <p:nvPr/>
        </p:nvSpPr>
        <p:spPr>
          <a:xfrm>
            <a:off x="1370546" y="2516776"/>
            <a:ext cx="9446979" cy="32675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Elemento grafico 3" descr="Grafico a torta con riempimento a tinta unita">
            <a:extLst>
              <a:ext uri="{FF2B5EF4-FFF2-40B4-BE49-F238E27FC236}">
                <a16:creationId xmlns:a16="http://schemas.microsoft.com/office/drawing/2014/main" id="{652D2CC2-92E6-4E1A-91C6-695E3471CED6}"/>
              </a:ext>
            </a:extLst>
          </p:cNvPr>
          <p:cNvGrpSpPr/>
          <p:nvPr/>
        </p:nvGrpSpPr>
        <p:grpSpPr>
          <a:xfrm>
            <a:off x="10605927" y="2841268"/>
            <a:ext cx="561218" cy="561958"/>
            <a:chOff x="9830879" y="4372682"/>
            <a:chExt cx="824147" cy="825233"/>
          </a:xfrm>
          <a:solidFill>
            <a:srgbClr val="258E7D"/>
          </a:solidFill>
        </p:grpSpPr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id="{634E10B9-56BA-4A10-832D-7EEA685FD559}"/>
                </a:ext>
              </a:extLst>
            </p:cNvPr>
            <p:cNvSpPr/>
            <p:nvPr/>
          </p:nvSpPr>
          <p:spPr>
            <a:xfrm>
              <a:off x="9830879" y="4372682"/>
              <a:ext cx="688418" cy="825233"/>
            </a:xfrm>
            <a:custGeom>
              <a:avLst/>
              <a:gdLst>
                <a:gd name="connsiteX0" fmla="*/ 390900 w 688418"/>
                <a:gd name="connsiteY0" fmla="*/ 0 h 825233"/>
                <a:gd name="connsiteX1" fmla="*/ 0 w 688418"/>
                <a:gd name="connsiteY1" fmla="*/ 412617 h 825233"/>
                <a:gd name="connsiteX2" fmla="*/ 412617 w 688418"/>
                <a:gd name="connsiteY2" fmla="*/ 825233 h 825233"/>
                <a:gd name="connsiteX3" fmla="*/ 688418 w 688418"/>
                <a:gd name="connsiteY3" fmla="*/ 718822 h 825233"/>
                <a:gd name="connsiteX4" fmla="*/ 390900 w 688418"/>
                <a:gd name="connsiteY4" fmla="*/ 421303 h 825233"/>
                <a:gd name="connsiteX5" fmla="*/ 390900 w 688418"/>
                <a:gd name="connsiteY5" fmla="*/ 0 h 82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8418" h="825233">
                  <a:moveTo>
                    <a:pt x="390900" y="0"/>
                  </a:moveTo>
                  <a:cubicBezTo>
                    <a:pt x="173733" y="10858"/>
                    <a:pt x="0" y="193278"/>
                    <a:pt x="0" y="412617"/>
                  </a:cubicBezTo>
                  <a:cubicBezTo>
                    <a:pt x="0" y="640642"/>
                    <a:pt x="184592" y="825233"/>
                    <a:pt x="412617" y="825233"/>
                  </a:cubicBezTo>
                  <a:cubicBezTo>
                    <a:pt x="515771" y="825233"/>
                    <a:pt x="612410" y="788315"/>
                    <a:pt x="688418" y="718822"/>
                  </a:cubicBezTo>
                  <a:lnTo>
                    <a:pt x="390900" y="421303"/>
                  </a:lnTo>
                  <a:lnTo>
                    <a:pt x="390900" y="0"/>
                  </a:lnTo>
                  <a:close/>
                </a:path>
              </a:pathLst>
            </a:custGeom>
            <a:solidFill>
              <a:srgbClr val="258E7D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5CC0F847-F122-4FD5-ACC1-317F6E9C24FB}"/>
                </a:ext>
              </a:extLst>
            </p:cNvPr>
            <p:cNvSpPr/>
            <p:nvPr/>
          </p:nvSpPr>
          <p:spPr>
            <a:xfrm>
              <a:off x="10265212" y="4372682"/>
              <a:ext cx="389814" cy="390900"/>
            </a:xfrm>
            <a:custGeom>
              <a:avLst/>
              <a:gdLst>
                <a:gd name="connsiteX0" fmla="*/ 0 w 389814"/>
                <a:gd name="connsiteY0" fmla="*/ 0 h 390900"/>
                <a:gd name="connsiteX1" fmla="*/ 0 w 389814"/>
                <a:gd name="connsiteY1" fmla="*/ 390900 h 390900"/>
                <a:gd name="connsiteX2" fmla="*/ 389814 w 389814"/>
                <a:gd name="connsiteY2" fmla="*/ 390900 h 390900"/>
                <a:gd name="connsiteX3" fmla="*/ 0 w 389814"/>
                <a:gd name="connsiteY3" fmla="*/ 0 h 39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814" h="390900">
                  <a:moveTo>
                    <a:pt x="0" y="0"/>
                  </a:moveTo>
                  <a:lnTo>
                    <a:pt x="0" y="390900"/>
                  </a:lnTo>
                  <a:lnTo>
                    <a:pt x="389814" y="390900"/>
                  </a:lnTo>
                  <a:cubicBezTo>
                    <a:pt x="378956" y="179163"/>
                    <a:pt x="210652" y="10858"/>
                    <a:pt x="0" y="0"/>
                  </a:cubicBezTo>
                  <a:close/>
                </a:path>
              </a:pathLst>
            </a:custGeom>
            <a:solidFill>
              <a:srgbClr val="004940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4AEE7C5D-1457-45FC-B56B-E66AFC42CFB8}"/>
                </a:ext>
              </a:extLst>
            </p:cNvPr>
            <p:cNvSpPr/>
            <p:nvPr/>
          </p:nvSpPr>
          <p:spPr>
            <a:xfrm>
              <a:off x="10295615" y="4807015"/>
              <a:ext cx="359410" cy="254085"/>
            </a:xfrm>
            <a:custGeom>
              <a:avLst/>
              <a:gdLst>
                <a:gd name="connsiteX0" fmla="*/ 0 w 359410"/>
                <a:gd name="connsiteY0" fmla="*/ 0 h 254085"/>
                <a:gd name="connsiteX1" fmla="*/ 254085 w 359410"/>
                <a:gd name="connsiteY1" fmla="*/ 254085 h 254085"/>
                <a:gd name="connsiteX2" fmla="*/ 359411 w 359410"/>
                <a:gd name="connsiteY2" fmla="*/ 0 h 254085"/>
                <a:gd name="connsiteX3" fmla="*/ 0 w 359410"/>
                <a:gd name="connsiteY3" fmla="*/ 0 h 254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410" h="254085">
                  <a:moveTo>
                    <a:pt x="0" y="0"/>
                  </a:moveTo>
                  <a:lnTo>
                    <a:pt x="254085" y="254085"/>
                  </a:lnTo>
                  <a:cubicBezTo>
                    <a:pt x="318149" y="183506"/>
                    <a:pt x="355068" y="94468"/>
                    <a:pt x="35941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9436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dirty="0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25FB8EE5-DBB7-43D1-B299-0FAA31CB3B87}"/>
              </a:ext>
            </a:extLst>
          </p:cNvPr>
          <p:cNvGrpSpPr/>
          <p:nvPr/>
        </p:nvGrpSpPr>
        <p:grpSpPr>
          <a:xfrm>
            <a:off x="966518" y="5135602"/>
            <a:ext cx="953169" cy="953168"/>
            <a:chOff x="10006484" y="4706656"/>
            <a:chExt cx="953169" cy="953168"/>
          </a:xfrm>
        </p:grpSpPr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6623E662-0DC2-4BDA-8153-4B6C87653C4B}"/>
                </a:ext>
              </a:extLst>
            </p:cNvPr>
            <p:cNvSpPr/>
            <p:nvPr/>
          </p:nvSpPr>
          <p:spPr>
            <a:xfrm>
              <a:off x="10174690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D9EA6B1B-56C1-46A3-AAF3-CF4374E73AA4}"/>
                </a:ext>
              </a:extLst>
            </p:cNvPr>
            <p:cNvSpPr/>
            <p:nvPr/>
          </p:nvSpPr>
          <p:spPr>
            <a:xfrm>
              <a:off x="10384948" y="4706656"/>
              <a:ext cx="154189" cy="784962"/>
            </a:xfrm>
            <a:custGeom>
              <a:avLst/>
              <a:gdLst>
                <a:gd name="connsiteX0" fmla="*/ 0 w 154189"/>
                <a:gd name="connsiteY0" fmla="*/ 0 h 784962"/>
                <a:gd name="connsiteX1" fmla="*/ 154189 w 154189"/>
                <a:gd name="connsiteY1" fmla="*/ 0 h 784962"/>
                <a:gd name="connsiteX2" fmla="*/ 154189 w 154189"/>
                <a:gd name="connsiteY2" fmla="*/ 784963 h 784962"/>
                <a:gd name="connsiteX3" fmla="*/ 0 w 154189"/>
                <a:gd name="connsiteY3" fmla="*/ 784963 h 784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784962">
                  <a:moveTo>
                    <a:pt x="0" y="0"/>
                  </a:moveTo>
                  <a:lnTo>
                    <a:pt x="154189" y="0"/>
                  </a:lnTo>
                  <a:lnTo>
                    <a:pt x="154189" y="784963"/>
                  </a:lnTo>
                  <a:lnTo>
                    <a:pt x="0" y="784963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50E0EB51-88A6-465A-952E-BA2A5AB990C9}"/>
                </a:ext>
              </a:extLst>
            </p:cNvPr>
            <p:cNvSpPr/>
            <p:nvPr/>
          </p:nvSpPr>
          <p:spPr>
            <a:xfrm>
              <a:off x="10595206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94ECD160-EE79-4F95-847C-2D4989525A57}"/>
                </a:ext>
              </a:extLst>
            </p:cNvPr>
            <p:cNvSpPr/>
            <p:nvPr/>
          </p:nvSpPr>
          <p:spPr>
            <a:xfrm>
              <a:off x="10805464" y="5239309"/>
              <a:ext cx="154189" cy="252309"/>
            </a:xfrm>
            <a:custGeom>
              <a:avLst/>
              <a:gdLst>
                <a:gd name="connsiteX0" fmla="*/ 0 w 154189"/>
                <a:gd name="connsiteY0" fmla="*/ 0 h 252309"/>
                <a:gd name="connsiteX1" fmla="*/ 154189 w 154189"/>
                <a:gd name="connsiteY1" fmla="*/ 0 h 252309"/>
                <a:gd name="connsiteX2" fmla="*/ 154189 w 154189"/>
                <a:gd name="connsiteY2" fmla="*/ 252309 h 252309"/>
                <a:gd name="connsiteX3" fmla="*/ 0 w 154189"/>
                <a:gd name="connsiteY3" fmla="*/ 252309 h 25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252309">
                  <a:moveTo>
                    <a:pt x="0" y="0"/>
                  </a:moveTo>
                  <a:lnTo>
                    <a:pt x="154189" y="0"/>
                  </a:lnTo>
                  <a:lnTo>
                    <a:pt x="154189" y="252309"/>
                  </a:lnTo>
                  <a:lnTo>
                    <a:pt x="0" y="252309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FA3EC419-E6A4-4817-BF7B-CA7BADB5C3DB}"/>
                </a:ext>
              </a:extLst>
            </p:cNvPr>
            <p:cNvSpPr/>
            <p:nvPr/>
          </p:nvSpPr>
          <p:spPr>
            <a:xfrm>
              <a:off x="10006484" y="4706656"/>
              <a:ext cx="953168" cy="953168"/>
            </a:xfrm>
            <a:custGeom>
              <a:avLst/>
              <a:gdLst>
                <a:gd name="connsiteX0" fmla="*/ 84103 w 953168"/>
                <a:gd name="connsiteY0" fmla="*/ 0 h 953168"/>
                <a:gd name="connsiteX1" fmla="*/ 0 w 953168"/>
                <a:gd name="connsiteY1" fmla="*/ 0 h 953168"/>
                <a:gd name="connsiteX2" fmla="*/ 0 w 953168"/>
                <a:gd name="connsiteY2" fmla="*/ 953169 h 953168"/>
                <a:gd name="connsiteX3" fmla="*/ 953169 w 953168"/>
                <a:gd name="connsiteY3" fmla="*/ 953169 h 953168"/>
                <a:gd name="connsiteX4" fmla="*/ 953169 w 953168"/>
                <a:gd name="connsiteY4" fmla="*/ 869066 h 953168"/>
                <a:gd name="connsiteX5" fmla="*/ 84103 w 953168"/>
                <a:gd name="connsiteY5" fmla="*/ 869066 h 953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3168" h="953168">
                  <a:moveTo>
                    <a:pt x="84103" y="0"/>
                  </a:moveTo>
                  <a:lnTo>
                    <a:pt x="0" y="0"/>
                  </a:lnTo>
                  <a:lnTo>
                    <a:pt x="0" y="953169"/>
                  </a:lnTo>
                  <a:lnTo>
                    <a:pt x="953169" y="953169"/>
                  </a:lnTo>
                  <a:lnTo>
                    <a:pt x="953169" y="869066"/>
                  </a:lnTo>
                  <a:lnTo>
                    <a:pt x="84103" y="869066"/>
                  </a:lnTo>
                  <a:close/>
                </a:path>
              </a:pathLst>
            </a:custGeom>
            <a:solidFill>
              <a:srgbClr val="ED9436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</p:grpSp>
    </p:spTree>
    <p:extLst>
      <p:ext uri="{BB962C8B-B14F-4D97-AF65-F5344CB8AC3E}">
        <p14:creationId xmlns:p14="http://schemas.microsoft.com/office/powerpoint/2010/main" val="3106556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CAMBIAMENTI </a:t>
            </a:r>
            <a:r>
              <a:rPr lang="it-IT" sz="1800" b="1" dirty="0">
                <a:effectLst/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DELLA FLORA E DELLA FAUNA LOCALE</a:t>
            </a:r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Domanda 3:_________________________________________________________________</a:t>
            </a:r>
          </a:p>
          <a:p>
            <a:pPr algn="just"/>
            <a:r>
              <a:rPr lang="it-IT" sz="1600" i="1" kern="200" spc="120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(inserire il grafico più adatto alla domanda somministrata)</a:t>
            </a:r>
          </a:p>
          <a:p>
            <a:pPr algn="just"/>
            <a:endParaRPr lang="it-IT" i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  <p:pic>
        <p:nvPicPr>
          <p:cNvPr id="14" name="Elemento grafico 13" descr="Firma con riempimento a tinta unita">
            <a:extLst>
              <a:ext uri="{FF2B5EF4-FFF2-40B4-BE49-F238E27FC236}">
                <a16:creationId xmlns:a16="http://schemas.microsoft.com/office/drawing/2014/main" id="{7863CE42-BA77-4687-B324-E4E599AC6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0158" y="1027906"/>
            <a:ext cx="914400" cy="914400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85A8FAC0-7369-420C-A3F0-9BF84140472C}"/>
              </a:ext>
            </a:extLst>
          </p:cNvPr>
          <p:cNvSpPr/>
          <p:nvPr/>
        </p:nvSpPr>
        <p:spPr>
          <a:xfrm>
            <a:off x="1370546" y="2516776"/>
            <a:ext cx="9446979" cy="32675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Elemento grafico 3" descr="Grafico a torta con riempimento a tinta unita">
            <a:extLst>
              <a:ext uri="{FF2B5EF4-FFF2-40B4-BE49-F238E27FC236}">
                <a16:creationId xmlns:a16="http://schemas.microsoft.com/office/drawing/2014/main" id="{652D2CC2-92E6-4E1A-91C6-695E3471CED6}"/>
              </a:ext>
            </a:extLst>
          </p:cNvPr>
          <p:cNvGrpSpPr/>
          <p:nvPr/>
        </p:nvGrpSpPr>
        <p:grpSpPr>
          <a:xfrm>
            <a:off x="10605927" y="2841268"/>
            <a:ext cx="561218" cy="561958"/>
            <a:chOff x="9830879" y="4372682"/>
            <a:chExt cx="824147" cy="825233"/>
          </a:xfrm>
          <a:solidFill>
            <a:srgbClr val="258E7D"/>
          </a:solidFill>
        </p:grpSpPr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id="{634E10B9-56BA-4A10-832D-7EEA685FD559}"/>
                </a:ext>
              </a:extLst>
            </p:cNvPr>
            <p:cNvSpPr/>
            <p:nvPr/>
          </p:nvSpPr>
          <p:spPr>
            <a:xfrm>
              <a:off x="9830879" y="4372682"/>
              <a:ext cx="688418" cy="825233"/>
            </a:xfrm>
            <a:custGeom>
              <a:avLst/>
              <a:gdLst>
                <a:gd name="connsiteX0" fmla="*/ 390900 w 688418"/>
                <a:gd name="connsiteY0" fmla="*/ 0 h 825233"/>
                <a:gd name="connsiteX1" fmla="*/ 0 w 688418"/>
                <a:gd name="connsiteY1" fmla="*/ 412617 h 825233"/>
                <a:gd name="connsiteX2" fmla="*/ 412617 w 688418"/>
                <a:gd name="connsiteY2" fmla="*/ 825233 h 825233"/>
                <a:gd name="connsiteX3" fmla="*/ 688418 w 688418"/>
                <a:gd name="connsiteY3" fmla="*/ 718822 h 825233"/>
                <a:gd name="connsiteX4" fmla="*/ 390900 w 688418"/>
                <a:gd name="connsiteY4" fmla="*/ 421303 h 825233"/>
                <a:gd name="connsiteX5" fmla="*/ 390900 w 688418"/>
                <a:gd name="connsiteY5" fmla="*/ 0 h 82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8418" h="825233">
                  <a:moveTo>
                    <a:pt x="390900" y="0"/>
                  </a:moveTo>
                  <a:cubicBezTo>
                    <a:pt x="173733" y="10858"/>
                    <a:pt x="0" y="193278"/>
                    <a:pt x="0" y="412617"/>
                  </a:cubicBezTo>
                  <a:cubicBezTo>
                    <a:pt x="0" y="640642"/>
                    <a:pt x="184592" y="825233"/>
                    <a:pt x="412617" y="825233"/>
                  </a:cubicBezTo>
                  <a:cubicBezTo>
                    <a:pt x="515771" y="825233"/>
                    <a:pt x="612410" y="788315"/>
                    <a:pt x="688418" y="718822"/>
                  </a:cubicBezTo>
                  <a:lnTo>
                    <a:pt x="390900" y="421303"/>
                  </a:lnTo>
                  <a:lnTo>
                    <a:pt x="390900" y="0"/>
                  </a:lnTo>
                  <a:close/>
                </a:path>
              </a:pathLst>
            </a:custGeom>
            <a:solidFill>
              <a:srgbClr val="258E7D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5CC0F847-F122-4FD5-ACC1-317F6E9C24FB}"/>
                </a:ext>
              </a:extLst>
            </p:cNvPr>
            <p:cNvSpPr/>
            <p:nvPr/>
          </p:nvSpPr>
          <p:spPr>
            <a:xfrm>
              <a:off x="10265212" y="4372682"/>
              <a:ext cx="389814" cy="390900"/>
            </a:xfrm>
            <a:custGeom>
              <a:avLst/>
              <a:gdLst>
                <a:gd name="connsiteX0" fmla="*/ 0 w 389814"/>
                <a:gd name="connsiteY0" fmla="*/ 0 h 390900"/>
                <a:gd name="connsiteX1" fmla="*/ 0 w 389814"/>
                <a:gd name="connsiteY1" fmla="*/ 390900 h 390900"/>
                <a:gd name="connsiteX2" fmla="*/ 389814 w 389814"/>
                <a:gd name="connsiteY2" fmla="*/ 390900 h 390900"/>
                <a:gd name="connsiteX3" fmla="*/ 0 w 389814"/>
                <a:gd name="connsiteY3" fmla="*/ 0 h 39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814" h="390900">
                  <a:moveTo>
                    <a:pt x="0" y="0"/>
                  </a:moveTo>
                  <a:lnTo>
                    <a:pt x="0" y="390900"/>
                  </a:lnTo>
                  <a:lnTo>
                    <a:pt x="389814" y="390900"/>
                  </a:lnTo>
                  <a:cubicBezTo>
                    <a:pt x="378956" y="179163"/>
                    <a:pt x="210652" y="10858"/>
                    <a:pt x="0" y="0"/>
                  </a:cubicBezTo>
                  <a:close/>
                </a:path>
              </a:pathLst>
            </a:custGeom>
            <a:solidFill>
              <a:srgbClr val="004940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4AEE7C5D-1457-45FC-B56B-E66AFC42CFB8}"/>
                </a:ext>
              </a:extLst>
            </p:cNvPr>
            <p:cNvSpPr/>
            <p:nvPr/>
          </p:nvSpPr>
          <p:spPr>
            <a:xfrm>
              <a:off x="10295615" y="4807015"/>
              <a:ext cx="359410" cy="254085"/>
            </a:xfrm>
            <a:custGeom>
              <a:avLst/>
              <a:gdLst>
                <a:gd name="connsiteX0" fmla="*/ 0 w 359410"/>
                <a:gd name="connsiteY0" fmla="*/ 0 h 254085"/>
                <a:gd name="connsiteX1" fmla="*/ 254085 w 359410"/>
                <a:gd name="connsiteY1" fmla="*/ 254085 h 254085"/>
                <a:gd name="connsiteX2" fmla="*/ 359411 w 359410"/>
                <a:gd name="connsiteY2" fmla="*/ 0 h 254085"/>
                <a:gd name="connsiteX3" fmla="*/ 0 w 359410"/>
                <a:gd name="connsiteY3" fmla="*/ 0 h 254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410" h="254085">
                  <a:moveTo>
                    <a:pt x="0" y="0"/>
                  </a:moveTo>
                  <a:lnTo>
                    <a:pt x="254085" y="254085"/>
                  </a:lnTo>
                  <a:cubicBezTo>
                    <a:pt x="318149" y="183506"/>
                    <a:pt x="355068" y="94468"/>
                    <a:pt x="35941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9436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dirty="0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25FB8EE5-DBB7-43D1-B299-0FAA31CB3B87}"/>
              </a:ext>
            </a:extLst>
          </p:cNvPr>
          <p:cNvGrpSpPr/>
          <p:nvPr/>
        </p:nvGrpSpPr>
        <p:grpSpPr>
          <a:xfrm>
            <a:off x="966518" y="5135602"/>
            <a:ext cx="953169" cy="953168"/>
            <a:chOff x="10006484" y="4706656"/>
            <a:chExt cx="953169" cy="953168"/>
          </a:xfrm>
        </p:grpSpPr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6623E662-0DC2-4BDA-8153-4B6C87653C4B}"/>
                </a:ext>
              </a:extLst>
            </p:cNvPr>
            <p:cNvSpPr/>
            <p:nvPr/>
          </p:nvSpPr>
          <p:spPr>
            <a:xfrm>
              <a:off x="10174690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D9EA6B1B-56C1-46A3-AAF3-CF4374E73AA4}"/>
                </a:ext>
              </a:extLst>
            </p:cNvPr>
            <p:cNvSpPr/>
            <p:nvPr/>
          </p:nvSpPr>
          <p:spPr>
            <a:xfrm>
              <a:off x="10384948" y="4706656"/>
              <a:ext cx="154189" cy="784962"/>
            </a:xfrm>
            <a:custGeom>
              <a:avLst/>
              <a:gdLst>
                <a:gd name="connsiteX0" fmla="*/ 0 w 154189"/>
                <a:gd name="connsiteY0" fmla="*/ 0 h 784962"/>
                <a:gd name="connsiteX1" fmla="*/ 154189 w 154189"/>
                <a:gd name="connsiteY1" fmla="*/ 0 h 784962"/>
                <a:gd name="connsiteX2" fmla="*/ 154189 w 154189"/>
                <a:gd name="connsiteY2" fmla="*/ 784963 h 784962"/>
                <a:gd name="connsiteX3" fmla="*/ 0 w 154189"/>
                <a:gd name="connsiteY3" fmla="*/ 784963 h 784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784962">
                  <a:moveTo>
                    <a:pt x="0" y="0"/>
                  </a:moveTo>
                  <a:lnTo>
                    <a:pt x="154189" y="0"/>
                  </a:lnTo>
                  <a:lnTo>
                    <a:pt x="154189" y="784963"/>
                  </a:lnTo>
                  <a:lnTo>
                    <a:pt x="0" y="784963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50E0EB51-88A6-465A-952E-BA2A5AB990C9}"/>
                </a:ext>
              </a:extLst>
            </p:cNvPr>
            <p:cNvSpPr/>
            <p:nvPr/>
          </p:nvSpPr>
          <p:spPr>
            <a:xfrm>
              <a:off x="10595206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94ECD160-EE79-4F95-847C-2D4989525A57}"/>
                </a:ext>
              </a:extLst>
            </p:cNvPr>
            <p:cNvSpPr/>
            <p:nvPr/>
          </p:nvSpPr>
          <p:spPr>
            <a:xfrm>
              <a:off x="10805464" y="5239309"/>
              <a:ext cx="154189" cy="252309"/>
            </a:xfrm>
            <a:custGeom>
              <a:avLst/>
              <a:gdLst>
                <a:gd name="connsiteX0" fmla="*/ 0 w 154189"/>
                <a:gd name="connsiteY0" fmla="*/ 0 h 252309"/>
                <a:gd name="connsiteX1" fmla="*/ 154189 w 154189"/>
                <a:gd name="connsiteY1" fmla="*/ 0 h 252309"/>
                <a:gd name="connsiteX2" fmla="*/ 154189 w 154189"/>
                <a:gd name="connsiteY2" fmla="*/ 252309 h 252309"/>
                <a:gd name="connsiteX3" fmla="*/ 0 w 154189"/>
                <a:gd name="connsiteY3" fmla="*/ 252309 h 25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252309">
                  <a:moveTo>
                    <a:pt x="0" y="0"/>
                  </a:moveTo>
                  <a:lnTo>
                    <a:pt x="154189" y="0"/>
                  </a:lnTo>
                  <a:lnTo>
                    <a:pt x="154189" y="252309"/>
                  </a:lnTo>
                  <a:lnTo>
                    <a:pt x="0" y="252309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FA3EC419-E6A4-4817-BF7B-CA7BADB5C3DB}"/>
                </a:ext>
              </a:extLst>
            </p:cNvPr>
            <p:cNvSpPr/>
            <p:nvPr/>
          </p:nvSpPr>
          <p:spPr>
            <a:xfrm>
              <a:off x="10006484" y="4706656"/>
              <a:ext cx="953168" cy="953168"/>
            </a:xfrm>
            <a:custGeom>
              <a:avLst/>
              <a:gdLst>
                <a:gd name="connsiteX0" fmla="*/ 84103 w 953168"/>
                <a:gd name="connsiteY0" fmla="*/ 0 h 953168"/>
                <a:gd name="connsiteX1" fmla="*/ 0 w 953168"/>
                <a:gd name="connsiteY1" fmla="*/ 0 h 953168"/>
                <a:gd name="connsiteX2" fmla="*/ 0 w 953168"/>
                <a:gd name="connsiteY2" fmla="*/ 953169 h 953168"/>
                <a:gd name="connsiteX3" fmla="*/ 953169 w 953168"/>
                <a:gd name="connsiteY3" fmla="*/ 953169 h 953168"/>
                <a:gd name="connsiteX4" fmla="*/ 953169 w 953168"/>
                <a:gd name="connsiteY4" fmla="*/ 869066 h 953168"/>
                <a:gd name="connsiteX5" fmla="*/ 84103 w 953168"/>
                <a:gd name="connsiteY5" fmla="*/ 869066 h 953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3168" h="953168">
                  <a:moveTo>
                    <a:pt x="84103" y="0"/>
                  </a:moveTo>
                  <a:lnTo>
                    <a:pt x="0" y="0"/>
                  </a:lnTo>
                  <a:lnTo>
                    <a:pt x="0" y="953169"/>
                  </a:lnTo>
                  <a:lnTo>
                    <a:pt x="953169" y="953169"/>
                  </a:lnTo>
                  <a:lnTo>
                    <a:pt x="953169" y="869066"/>
                  </a:lnTo>
                  <a:lnTo>
                    <a:pt x="84103" y="869066"/>
                  </a:lnTo>
                  <a:close/>
                </a:path>
              </a:pathLst>
            </a:custGeom>
            <a:solidFill>
              <a:srgbClr val="ED9436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</p:grpSp>
    </p:spTree>
    <p:extLst>
      <p:ext uri="{BB962C8B-B14F-4D97-AF65-F5344CB8AC3E}">
        <p14:creationId xmlns:p14="http://schemas.microsoft.com/office/powerpoint/2010/main" val="3077372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CAMBIAMENTI </a:t>
            </a:r>
            <a:r>
              <a:rPr lang="it-IT" sz="1800" dirty="0">
                <a:effectLst/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NELL’ACCESSO ALLE RISORSE </a:t>
            </a:r>
            <a:r>
              <a:rPr lang="it-IT" sz="1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(cibo, acqua, elettricità, </a:t>
            </a:r>
            <a:r>
              <a:rPr lang="it-IT" sz="14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ecc</a:t>
            </a:r>
            <a:r>
              <a:rPr lang="it-IT" sz="1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…)</a:t>
            </a:r>
            <a:endParaRPr lang="it-IT" b="1" i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Domanda 1:_________________________________________________________________</a:t>
            </a:r>
          </a:p>
          <a:p>
            <a:pPr algn="just"/>
            <a:r>
              <a:rPr lang="it-IT" sz="1600" i="1" kern="200" spc="120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(inserire il grafico più adatto alla domanda somministrata)</a:t>
            </a:r>
          </a:p>
          <a:p>
            <a:pPr algn="just"/>
            <a:endParaRPr lang="it-IT" i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  <p:pic>
        <p:nvPicPr>
          <p:cNvPr id="14" name="Elemento grafico 13" descr="Firma con riempimento a tinta unita">
            <a:extLst>
              <a:ext uri="{FF2B5EF4-FFF2-40B4-BE49-F238E27FC236}">
                <a16:creationId xmlns:a16="http://schemas.microsoft.com/office/drawing/2014/main" id="{7863CE42-BA77-4687-B324-E4E599AC6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0158" y="1027906"/>
            <a:ext cx="914400" cy="914400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85A8FAC0-7369-420C-A3F0-9BF84140472C}"/>
              </a:ext>
            </a:extLst>
          </p:cNvPr>
          <p:cNvSpPr/>
          <p:nvPr/>
        </p:nvSpPr>
        <p:spPr>
          <a:xfrm>
            <a:off x="1370546" y="2516776"/>
            <a:ext cx="9446979" cy="32675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Elemento grafico 3" descr="Grafico a torta con riempimento a tinta unita">
            <a:extLst>
              <a:ext uri="{FF2B5EF4-FFF2-40B4-BE49-F238E27FC236}">
                <a16:creationId xmlns:a16="http://schemas.microsoft.com/office/drawing/2014/main" id="{652D2CC2-92E6-4E1A-91C6-695E3471CED6}"/>
              </a:ext>
            </a:extLst>
          </p:cNvPr>
          <p:cNvGrpSpPr/>
          <p:nvPr/>
        </p:nvGrpSpPr>
        <p:grpSpPr>
          <a:xfrm>
            <a:off x="10605927" y="2841268"/>
            <a:ext cx="561218" cy="561958"/>
            <a:chOff x="9830879" y="4372682"/>
            <a:chExt cx="824147" cy="825233"/>
          </a:xfrm>
          <a:solidFill>
            <a:srgbClr val="258E7D"/>
          </a:solidFill>
        </p:grpSpPr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id="{634E10B9-56BA-4A10-832D-7EEA685FD559}"/>
                </a:ext>
              </a:extLst>
            </p:cNvPr>
            <p:cNvSpPr/>
            <p:nvPr/>
          </p:nvSpPr>
          <p:spPr>
            <a:xfrm>
              <a:off x="9830879" y="4372682"/>
              <a:ext cx="688418" cy="825233"/>
            </a:xfrm>
            <a:custGeom>
              <a:avLst/>
              <a:gdLst>
                <a:gd name="connsiteX0" fmla="*/ 390900 w 688418"/>
                <a:gd name="connsiteY0" fmla="*/ 0 h 825233"/>
                <a:gd name="connsiteX1" fmla="*/ 0 w 688418"/>
                <a:gd name="connsiteY1" fmla="*/ 412617 h 825233"/>
                <a:gd name="connsiteX2" fmla="*/ 412617 w 688418"/>
                <a:gd name="connsiteY2" fmla="*/ 825233 h 825233"/>
                <a:gd name="connsiteX3" fmla="*/ 688418 w 688418"/>
                <a:gd name="connsiteY3" fmla="*/ 718822 h 825233"/>
                <a:gd name="connsiteX4" fmla="*/ 390900 w 688418"/>
                <a:gd name="connsiteY4" fmla="*/ 421303 h 825233"/>
                <a:gd name="connsiteX5" fmla="*/ 390900 w 688418"/>
                <a:gd name="connsiteY5" fmla="*/ 0 h 82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8418" h="825233">
                  <a:moveTo>
                    <a:pt x="390900" y="0"/>
                  </a:moveTo>
                  <a:cubicBezTo>
                    <a:pt x="173733" y="10858"/>
                    <a:pt x="0" y="193278"/>
                    <a:pt x="0" y="412617"/>
                  </a:cubicBezTo>
                  <a:cubicBezTo>
                    <a:pt x="0" y="640642"/>
                    <a:pt x="184592" y="825233"/>
                    <a:pt x="412617" y="825233"/>
                  </a:cubicBezTo>
                  <a:cubicBezTo>
                    <a:pt x="515771" y="825233"/>
                    <a:pt x="612410" y="788315"/>
                    <a:pt x="688418" y="718822"/>
                  </a:cubicBezTo>
                  <a:lnTo>
                    <a:pt x="390900" y="421303"/>
                  </a:lnTo>
                  <a:lnTo>
                    <a:pt x="390900" y="0"/>
                  </a:lnTo>
                  <a:close/>
                </a:path>
              </a:pathLst>
            </a:custGeom>
            <a:solidFill>
              <a:srgbClr val="258E7D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5CC0F847-F122-4FD5-ACC1-317F6E9C24FB}"/>
                </a:ext>
              </a:extLst>
            </p:cNvPr>
            <p:cNvSpPr/>
            <p:nvPr/>
          </p:nvSpPr>
          <p:spPr>
            <a:xfrm>
              <a:off x="10265212" y="4372682"/>
              <a:ext cx="389814" cy="390900"/>
            </a:xfrm>
            <a:custGeom>
              <a:avLst/>
              <a:gdLst>
                <a:gd name="connsiteX0" fmla="*/ 0 w 389814"/>
                <a:gd name="connsiteY0" fmla="*/ 0 h 390900"/>
                <a:gd name="connsiteX1" fmla="*/ 0 w 389814"/>
                <a:gd name="connsiteY1" fmla="*/ 390900 h 390900"/>
                <a:gd name="connsiteX2" fmla="*/ 389814 w 389814"/>
                <a:gd name="connsiteY2" fmla="*/ 390900 h 390900"/>
                <a:gd name="connsiteX3" fmla="*/ 0 w 389814"/>
                <a:gd name="connsiteY3" fmla="*/ 0 h 39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814" h="390900">
                  <a:moveTo>
                    <a:pt x="0" y="0"/>
                  </a:moveTo>
                  <a:lnTo>
                    <a:pt x="0" y="390900"/>
                  </a:lnTo>
                  <a:lnTo>
                    <a:pt x="389814" y="390900"/>
                  </a:lnTo>
                  <a:cubicBezTo>
                    <a:pt x="378956" y="179163"/>
                    <a:pt x="210652" y="10858"/>
                    <a:pt x="0" y="0"/>
                  </a:cubicBezTo>
                  <a:close/>
                </a:path>
              </a:pathLst>
            </a:custGeom>
            <a:solidFill>
              <a:srgbClr val="004940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4AEE7C5D-1457-45FC-B56B-E66AFC42CFB8}"/>
                </a:ext>
              </a:extLst>
            </p:cNvPr>
            <p:cNvSpPr/>
            <p:nvPr/>
          </p:nvSpPr>
          <p:spPr>
            <a:xfrm>
              <a:off x="10295615" y="4807015"/>
              <a:ext cx="359410" cy="254085"/>
            </a:xfrm>
            <a:custGeom>
              <a:avLst/>
              <a:gdLst>
                <a:gd name="connsiteX0" fmla="*/ 0 w 359410"/>
                <a:gd name="connsiteY0" fmla="*/ 0 h 254085"/>
                <a:gd name="connsiteX1" fmla="*/ 254085 w 359410"/>
                <a:gd name="connsiteY1" fmla="*/ 254085 h 254085"/>
                <a:gd name="connsiteX2" fmla="*/ 359411 w 359410"/>
                <a:gd name="connsiteY2" fmla="*/ 0 h 254085"/>
                <a:gd name="connsiteX3" fmla="*/ 0 w 359410"/>
                <a:gd name="connsiteY3" fmla="*/ 0 h 254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410" h="254085">
                  <a:moveTo>
                    <a:pt x="0" y="0"/>
                  </a:moveTo>
                  <a:lnTo>
                    <a:pt x="254085" y="254085"/>
                  </a:lnTo>
                  <a:cubicBezTo>
                    <a:pt x="318149" y="183506"/>
                    <a:pt x="355068" y="94468"/>
                    <a:pt x="35941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9436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dirty="0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25FB8EE5-DBB7-43D1-B299-0FAA31CB3B87}"/>
              </a:ext>
            </a:extLst>
          </p:cNvPr>
          <p:cNvGrpSpPr/>
          <p:nvPr/>
        </p:nvGrpSpPr>
        <p:grpSpPr>
          <a:xfrm>
            <a:off x="966518" y="5135602"/>
            <a:ext cx="953169" cy="953168"/>
            <a:chOff x="10006484" y="4706656"/>
            <a:chExt cx="953169" cy="953168"/>
          </a:xfrm>
        </p:grpSpPr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6623E662-0DC2-4BDA-8153-4B6C87653C4B}"/>
                </a:ext>
              </a:extLst>
            </p:cNvPr>
            <p:cNvSpPr/>
            <p:nvPr/>
          </p:nvSpPr>
          <p:spPr>
            <a:xfrm>
              <a:off x="10174690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D9EA6B1B-56C1-46A3-AAF3-CF4374E73AA4}"/>
                </a:ext>
              </a:extLst>
            </p:cNvPr>
            <p:cNvSpPr/>
            <p:nvPr/>
          </p:nvSpPr>
          <p:spPr>
            <a:xfrm>
              <a:off x="10384948" y="4706656"/>
              <a:ext cx="154189" cy="784962"/>
            </a:xfrm>
            <a:custGeom>
              <a:avLst/>
              <a:gdLst>
                <a:gd name="connsiteX0" fmla="*/ 0 w 154189"/>
                <a:gd name="connsiteY0" fmla="*/ 0 h 784962"/>
                <a:gd name="connsiteX1" fmla="*/ 154189 w 154189"/>
                <a:gd name="connsiteY1" fmla="*/ 0 h 784962"/>
                <a:gd name="connsiteX2" fmla="*/ 154189 w 154189"/>
                <a:gd name="connsiteY2" fmla="*/ 784963 h 784962"/>
                <a:gd name="connsiteX3" fmla="*/ 0 w 154189"/>
                <a:gd name="connsiteY3" fmla="*/ 784963 h 784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784962">
                  <a:moveTo>
                    <a:pt x="0" y="0"/>
                  </a:moveTo>
                  <a:lnTo>
                    <a:pt x="154189" y="0"/>
                  </a:lnTo>
                  <a:lnTo>
                    <a:pt x="154189" y="784963"/>
                  </a:lnTo>
                  <a:lnTo>
                    <a:pt x="0" y="784963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50E0EB51-88A6-465A-952E-BA2A5AB990C9}"/>
                </a:ext>
              </a:extLst>
            </p:cNvPr>
            <p:cNvSpPr/>
            <p:nvPr/>
          </p:nvSpPr>
          <p:spPr>
            <a:xfrm>
              <a:off x="10595206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94ECD160-EE79-4F95-847C-2D4989525A57}"/>
                </a:ext>
              </a:extLst>
            </p:cNvPr>
            <p:cNvSpPr/>
            <p:nvPr/>
          </p:nvSpPr>
          <p:spPr>
            <a:xfrm>
              <a:off x="10805464" y="5239309"/>
              <a:ext cx="154189" cy="252309"/>
            </a:xfrm>
            <a:custGeom>
              <a:avLst/>
              <a:gdLst>
                <a:gd name="connsiteX0" fmla="*/ 0 w 154189"/>
                <a:gd name="connsiteY0" fmla="*/ 0 h 252309"/>
                <a:gd name="connsiteX1" fmla="*/ 154189 w 154189"/>
                <a:gd name="connsiteY1" fmla="*/ 0 h 252309"/>
                <a:gd name="connsiteX2" fmla="*/ 154189 w 154189"/>
                <a:gd name="connsiteY2" fmla="*/ 252309 h 252309"/>
                <a:gd name="connsiteX3" fmla="*/ 0 w 154189"/>
                <a:gd name="connsiteY3" fmla="*/ 252309 h 25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252309">
                  <a:moveTo>
                    <a:pt x="0" y="0"/>
                  </a:moveTo>
                  <a:lnTo>
                    <a:pt x="154189" y="0"/>
                  </a:lnTo>
                  <a:lnTo>
                    <a:pt x="154189" y="252309"/>
                  </a:lnTo>
                  <a:lnTo>
                    <a:pt x="0" y="252309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FA3EC419-E6A4-4817-BF7B-CA7BADB5C3DB}"/>
                </a:ext>
              </a:extLst>
            </p:cNvPr>
            <p:cNvSpPr/>
            <p:nvPr/>
          </p:nvSpPr>
          <p:spPr>
            <a:xfrm>
              <a:off x="10006484" y="4706656"/>
              <a:ext cx="953168" cy="953168"/>
            </a:xfrm>
            <a:custGeom>
              <a:avLst/>
              <a:gdLst>
                <a:gd name="connsiteX0" fmla="*/ 84103 w 953168"/>
                <a:gd name="connsiteY0" fmla="*/ 0 h 953168"/>
                <a:gd name="connsiteX1" fmla="*/ 0 w 953168"/>
                <a:gd name="connsiteY1" fmla="*/ 0 h 953168"/>
                <a:gd name="connsiteX2" fmla="*/ 0 w 953168"/>
                <a:gd name="connsiteY2" fmla="*/ 953169 h 953168"/>
                <a:gd name="connsiteX3" fmla="*/ 953169 w 953168"/>
                <a:gd name="connsiteY3" fmla="*/ 953169 h 953168"/>
                <a:gd name="connsiteX4" fmla="*/ 953169 w 953168"/>
                <a:gd name="connsiteY4" fmla="*/ 869066 h 953168"/>
                <a:gd name="connsiteX5" fmla="*/ 84103 w 953168"/>
                <a:gd name="connsiteY5" fmla="*/ 869066 h 953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3168" h="953168">
                  <a:moveTo>
                    <a:pt x="84103" y="0"/>
                  </a:moveTo>
                  <a:lnTo>
                    <a:pt x="0" y="0"/>
                  </a:lnTo>
                  <a:lnTo>
                    <a:pt x="0" y="953169"/>
                  </a:lnTo>
                  <a:lnTo>
                    <a:pt x="953169" y="953169"/>
                  </a:lnTo>
                  <a:lnTo>
                    <a:pt x="953169" y="869066"/>
                  </a:lnTo>
                  <a:lnTo>
                    <a:pt x="84103" y="869066"/>
                  </a:lnTo>
                  <a:close/>
                </a:path>
              </a:pathLst>
            </a:custGeom>
            <a:solidFill>
              <a:srgbClr val="ED9436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</p:grpSp>
    </p:spTree>
    <p:extLst>
      <p:ext uri="{BB962C8B-B14F-4D97-AF65-F5344CB8AC3E}">
        <p14:creationId xmlns:p14="http://schemas.microsoft.com/office/powerpoint/2010/main" val="4160031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CAMBIAMENTI </a:t>
            </a:r>
            <a:r>
              <a:rPr lang="it-IT" sz="1800" dirty="0">
                <a:effectLst/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NELL’ACCESSO ALLE RISORSE </a:t>
            </a:r>
            <a:r>
              <a:rPr lang="it-IT" sz="1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(cibo, acqua, elettricità, </a:t>
            </a:r>
            <a:r>
              <a:rPr lang="it-IT" sz="14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ecc</a:t>
            </a:r>
            <a:r>
              <a:rPr lang="it-IT" sz="1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…)</a:t>
            </a:r>
            <a:endParaRPr lang="it-IT" sz="1400" b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Domanda 2:_________________________________________________________________</a:t>
            </a:r>
          </a:p>
          <a:p>
            <a:pPr algn="just"/>
            <a:r>
              <a:rPr lang="it-IT" sz="1600" i="1" kern="200" spc="120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(inserire il grafico più adatto alla domanda somministrata)</a:t>
            </a:r>
          </a:p>
          <a:p>
            <a:pPr algn="just"/>
            <a:endParaRPr lang="it-IT" i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  <p:pic>
        <p:nvPicPr>
          <p:cNvPr id="14" name="Elemento grafico 13" descr="Firma con riempimento a tinta unita">
            <a:extLst>
              <a:ext uri="{FF2B5EF4-FFF2-40B4-BE49-F238E27FC236}">
                <a16:creationId xmlns:a16="http://schemas.microsoft.com/office/drawing/2014/main" id="{7863CE42-BA77-4687-B324-E4E599AC6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0158" y="1027906"/>
            <a:ext cx="914400" cy="914400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85A8FAC0-7369-420C-A3F0-9BF84140472C}"/>
              </a:ext>
            </a:extLst>
          </p:cNvPr>
          <p:cNvSpPr/>
          <p:nvPr/>
        </p:nvSpPr>
        <p:spPr>
          <a:xfrm>
            <a:off x="1370546" y="2516776"/>
            <a:ext cx="9446979" cy="32675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Elemento grafico 3" descr="Grafico a torta con riempimento a tinta unita">
            <a:extLst>
              <a:ext uri="{FF2B5EF4-FFF2-40B4-BE49-F238E27FC236}">
                <a16:creationId xmlns:a16="http://schemas.microsoft.com/office/drawing/2014/main" id="{652D2CC2-92E6-4E1A-91C6-695E3471CED6}"/>
              </a:ext>
            </a:extLst>
          </p:cNvPr>
          <p:cNvGrpSpPr/>
          <p:nvPr/>
        </p:nvGrpSpPr>
        <p:grpSpPr>
          <a:xfrm>
            <a:off x="10605927" y="2841268"/>
            <a:ext cx="561218" cy="561958"/>
            <a:chOff x="9830879" y="4372682"/>
            <a:chExt cx="824147" cy="825233"/>
          </a:xfrm>
          <a:solidFill>
            <a:srgbClr val="258E7D"/>
          </a:solidFill>
        </p:grpSpPr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id="{634E10B9-56BA-4A10-832D-7EEA685FD559}"/>
                </a:ext>
              </a:extLst>
            </p:cNvPr>
            <p:cNvSpPr/>
            <p:nvPr/>
          </p:nvSpPr>
          <p:spPr>
            <a:xfrm>
              <a:off x="9830879" y="4372682"/>
              <a:ext cx="688418" cy="825233"/>
            </a:xfrm>
            <a:custGeom>
              <a:avLst/>
              <a:gdLst>
                <a:gd name="connsiteX0" fmla="*/ 390900 w 688418"/>
                <a:gd name="connsiteY0" fmla="*/ 0 h 825233"/>
                <a:gd name="connsiteX1" fmla="*/ 0 w 688418"/>
                <a:gd name="connsiteY1" fmla="*/ 412617 h 825233"/>
                <a:gd name="connsiteX2" fmla="*/ 412617 w 688418"/>
                <a:gd name="connsiteY2" fmla="*/ 825233 h 825233"/>
                <a:gd name="connsiteX3" fmla="*/ 688418 w 688418"/>
                <a:gd name="connsiteY3" fmla="*/ 718822 h 825233"/>
                <a:gd name="connsiteX4" fmla="*/ 390900 w 688418"/>
                <a:gd name="connsiteY4" fmla="*/ 421303 h 825233"/>
                <a:gd name="connsiteX5" fmla="*/ 390900 w 688418"/>
                <a:gd name="connsiteY5" fmla="*/ 0 h 82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8418" h="825233">
                  <a:moveTo>
                    <a:pt x="390900" y="0"/>
                  </a:moveTo>
                  <a:cubicBezTo>
                    <a:pt x="173733" y="10858"/>
                    <a:pt x="0" y="193278"/>
                    <a:pt x="0" y="412617"/>
                  </a:cubicBezTo>
                  <a:cubicBezTo>
                    <a:pt x="0" y="640642"/>
                    <a:pt x="184592" y="825233"/>
                    <a:pt x="412617" y="825233"/>
                  </a:cubicBezTo>
                  <a:cubicBezTo>
                    <a:pt x="515771" y="825233"/>
                    <a:pt x="612410" y="788315"/>
                    <a:pt x="688418" y="718822"/>
                  </a:cubicBezTo>
                  <a:lnTo>
                    <a:pt x="390900" y="421303"/>
                  </a:lnTo>
                  <a:lnTo>
                    <a:pt x="390900" y="0"/>
                  </a:lnTo>
                  <a:close/>
                </a:path>
              </a:pathLst>
            </a:custGeom>
            <a:solidFill>
              <a:srgbClr val="258E7D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5CC0F847-F122-4FD5-ACC1-317F6E9C24FB}"/>
                </a:ext>
              </a:extLst>
            </p:cNvPr>
            <p:cNvSpPr/>
            <p:nvPr/>
          </p:nvSpPr>
          <p:spPr>
            <a:xfrm>
              <a:off x="10265212" y="4372682"/>
              <a:ext cx="389814" cy="390900"/>
            </a:xfrm>
            <a:custGeom>
              <a:avLst/>
              <a:gdLst>
                <a:gd name="connsiteX0" fmla="*/ 0 w 389814"/>
                <a:gd name="connsiteY0" fmla="*/ 0 h 390900"/>
                <a:gd name="connsiteX1" fmla="*/ 0 w 389814"/>
                <a:gd name="connsiteY1" fmla="*/ 390900 h 390900"/>
                <a:gd name="connsiteX2" fmla="*/ 389814 w 389814"/>
                <a:gd name="connsiteY2" fmla="*/ 390900 h 390900"/>
                <a:gd name="connsiteX3" fmla="*/ 0 w 389814"/>
                <a:gd name="connsiteY3" fmla="*/ 0 h 39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814" h="390900">
                  <a:moveTo>
                    <a:pt x="0" y="0"/>
                  </a:moveTo>
                  <a:lnTo>
                    <a:pt x="0" y="390900"/>
                  </a:lnTo>
                  <a:lnTo>
                    <a:pt x="389814" y="390900"/>
                  </a:lnTo>
                  <a:cubicBezTo>
                    <a:pt x="378956" y="179163"/>
                    <a:pt x="210652" y="10858"/>
                    <a:pt x="0" y="0"/>
                  </a:cubicBezTo>
                  <a:close/>
                </a:path>
              </a:pathLst>
            </a:custGeom>
            <a:solidFill>
              <a:srgbClr val="004940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4AEE7C5D-1457-45FC-B56B-E66AFC42CFB8}"/>
                </a:ext>
              </a:extLst>
            </p:cNvPr>
            <p:cNvSpPr/>
            <p:nvPr/>
          </p:nvSpPr>
          <p:spPr>
            <a:xfrm>
              <a:off x="10295615" y="4807015"/>
              <a:ext cx="359410" cy="254085"/>
            </a:xfrm>
            <a:custGeom>
              <a:avLst/>
              <a:gdLst>
                <a:gd name="connsiteX0" fmla="*/ 0 w 359410"/>
                <a:gd name="connsiteY0" fmla="*/ 0 h 254085"/>
                <a:gd name="connsiteX1" fmla="*/ 254085 w 359410"/>
                <a:gd name="connsiteY1" fmla="*/ 254085 h 254085"/>
                <a:gd name="connsiteX2" fmla="*/ 359411 w 359410"/>
                <a:gd name="connsiteY2" fmla="*/ 0 h 254085"/>
                <a:gd name="connsiteX3" fmla="*/ 0 w 359410"/>
                <a:gd name="connsiteY3" fmla="*/ 0 h 254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410" h="254085">
                  <a:moveTo>
                    <a:pt x="0" y="0"/>
                  </a:moveTo>
                  <a:lnTo>
                    <a:pt x="254085" y="254085"/>
                  </a:lnTo>
                  <a:cubicBezTo>
                    <a:pt x="318149" y="183506"/>
                    <a:pt x="355068" y="94468"/>
                    <a:pt x="35941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9436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dirty="0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25FB8EE5-DBB7-43D1-B299-0FAA31CB3B87}"/>
              </a:ext>
            </a:extLst>
          </p:cNvPr>
          <p:cNvGrpSpPr/>
          <p:nvPr/>
        </p:nvGrpSpPr>
        <p:grpSpPr>
          <a:xfrm>
            <a:off x="966518" y="5135602"/>
            <a:ext cx="953169" cy="953168"/>
            <a:chOff x="10006484" y="4706656"/>
            <a:chExt cx="953169" cy="953168"/>
          </a:xfrm>
        </p:grpSpPr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6623E662-0DC2-4BDA-8153-4B6C87653C4B}"/>
                </a:ext>
              </a:extLst>
            </p:cNvPr>
            <p:cNvSpPr/>
            <p:nvPr/>
          </p:nvSpPr>
          <p:spPr>
            <a:xfrm>
              <a:off x="10174690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D9EA6B1B-56C1-46A3-AAF3-CF4374E73AA4}"/>
                </a:ext>
              </a:extLst>
            </p:cNvPr>
            <p:cNvSpPr/>
            <p:nvPr/>
          </p:nvSpPr>
          <p:spPr>
            <a:xfrm>
              <a:off x="10384948" y="4706656"/>
              <a:ext cx="154189" cy="784962"/>
            </a:xfrm>
            <a:custGeom>
              <a:avLst/>
              <a:gdLst>
                <a:gd name="connsiteX0" fmla="*/ 0 w 154189"/>
                <a:gd name="connsiteY0" fmla="*/ 0 h 784962"/>
                <a:gd name="connsiteX1" fmla="*/ 154189 w 154189"/>
                <a:gd name="connsiteY1" fmla="*/ 0 h 784962"/>
                <a:gd name="connsiteX2" fmla="*/ 154189 w 154189"/>
                <a:gd name="connsiteY2" fmla="*/ 784963 h 784962"/>
                <a:gd name="connsiteX3" fmla="*/ 0 w 154189"/>
                <a:gd name="connsiteY3" fmla="*/ 784963 h 784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784962">
                  <a:moveTo>
                    <a:pt x="0" y="0"/>
                  </a:moveTo>
                  <a:lnTo>
                    <a:pt x="154189" y="0"/>
                  </a:lnTo>
                  <a:lnTo>
                    <a:pt x="154189" y="784963"/>
                  </a:lnTo>
                  <a:lnTo>
                    <a:pt x="0" y="784963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50E0EB51-88A6-465A-952E-BA2A5AB990C9}"/>
                </a:ext>
              </a:extLst>
            </p:cNvPr>
            <p:cNvSpPr/>
            <p:nvPr/>
          </p:nvSpPr>
          <p:spPr>
            <a:xfrm>
              <a:off x="10595206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94ECD160-EE79-4F95-847C-2D4989525A57}"/>
                </a:ext>
              </a:extLst>
            </p:cNvPr>
            <p:cNvSpPr/>
            <p:nvPr/>
          </p:nvSpPr>
          <p:spPr>
            <a:xfrm>
              <a:off x="10805464" y="5239309"/>
              <a:ext cx="154189" cy="252309"/>
            </a:xfrm>
            <a:custGeom>
              <a:avLst/>
              <a:gdLst>
                <a:gd name="connsiteX0" fmla="*/ 0 w 154189"/>
                <a:gd name="connsiteY0" fmla="*/ 0 h 252309"/>
                <a:gd name="connsiteX1" fmla="*/ 154189 w 154189"/>
                <a:gd name="connsiteY1" fmla="*/ 0 h 252309"/>
                <a:gd name="connsiteX2" fmla="*/ 154189 w 154189"/>
                <a:gd name="connsiteY2" fmla="*/ 252309 h 252309"/>
                <a:gd name="connsiteX3" fmla="*/ 0 w 154189"/>
                <a:gd name="connsiteY3" fmla="*/ 252309 h 25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252309">
                  <a:moveTo>
                    <a:pt x="0" y="0"/>
                  </a:moveTo>
                  <a:lnTo>
                    <a:pt x="154189" y="0"/>
                  </a:lnTo>
                  <a:lnTo>
                    <a:pt x="154189" y="252309"/>
                  </a:lnTo>
                  <a:lnTo>
                    <a:pt x="0" y="252309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FA3EC419-E6A4-4817-BF7B-CA7BADB5C3DB}"/>
                </a:ext>
              </a:extLst>
            </p:cNvPr>
            <p:cNvSpPr/>
            <p:nvPr/>
          </p:nvSpPr>
          <p:spPr>
            <a:xfrm>
              <a:off x="10006484" y="4706656"/>
              <a:ext cx="953168" cy="953168"/>
            </a:xfrm>
            <a:custGeom>
              <a:avLst/>
              <a:gdLst>
                <a:gd name="connsiteX0" fmla="*/ 84103 w 953168"/>
                <a:gd name="connsiteY0" fmla="*/ 0 h 953168"/>
                <a:gd name="connsiteX1" fmla="*/ 0 w 953168"/>
                <a:gd name="connsiteY1" fmla="*/ 0 h 953168"/>
                <a:gd name="connsiteX2" fmla="*/ 0 w 953168"/>
                <a:gd name="connsiteY2" fmla="*/ 953169 h 953168"/>
                <a:gd name="connsiteX3" fmla="*/ 953169 w 953168"/>
                <a:gd name="connsiteY3" fmla="*/ 953169 h 953168"/>
                <a:gd name="connsiteX4" fmla="*/ 953169 w 953168"/>
                <a:gd name="connsiteY4" fmla="*/ 869066 h 953168"/>
                <a:gd name="connsiteX5" fmla="*/ 84103 w 953168"/>
                <a:gd name="connsiteY5" fmla="*/ 869066 h 953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3168" h="953168">
                  <a:moveTo>
                    <a:pt x="84103" y="0"/>
                  </a:moveTo>
                  <a:lnTo>
                    <a:pt x="0" y="0"/>
                  </a:lnTo>
                  <a:lnTo>
                    <a:pt x="0" y="953169"/>
                  </a:lnTo>
                  <a:lnTo>
                    <a:pt x="953169" y="953169"/>
                  </a:lnTo>
                  <a:lnTo>
                    <a:pt x="953169" y="869066"/>
                  </a:lnTo>
                  <a:lnTo>
                    <a:pt x="84103" y="869066"/>
                  </a:lnTo>
                  <a:close/>
                </a:path>
              </a:pathLst>
            </a:custGeom>
            <a:solidFill>
              <a:srgbClr val="ED9436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</p:grpSp>
    </p:spTree>
    <p:extLst>
      <p:ext uri="{BB962C8B-B14F-4D97-AF65-F5344CB8AC3E}">
        <p14:creationId xmlns:p14="http://schemas.microsoft.com/office/powerpoint/2010/main" val="234685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EC190767-2C2B-490F-A385-E27A0803B069}"/>
              </a:ext>
            </a:extLst>
          </p:cNvPr>
          <p:cNvSpPr/>
          <p:nvPr/>
        </p:nvSpPr>
        <p:spPr>
          <a:xfrm>
            <a:off x="2648307" y="1140095"/>
            <a:ext cx="6895382" cy="438081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3636751" y="1665059"/>
            <a:ext cx="491849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INTRODUZIONE GENERALE</a:t>
            </a: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Scrivete una breve premessa che introduca lo </a:t>
            </a:r>
            <a:r>
              <a:rPr lang="it-IT" b="1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scopo </a:t>
            </a:r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della vostra indagine, illustri le </a:t>
            </a:r>
            <a:r>
              <a:rPr lang="it-IT" b="1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caratteristiche del target </a:t>
            </a:r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a cui avete somministrato il questionario che vi sembrano rilevanti al fine di trarre alcune riflessioni sui dati raccolti (età, provenienza geografica, </a:t>
            </a:r>
            <a:r>
              <a:rPr lang="it-IT" dirty="0" err="1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ecc</a:t>
            </a:r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) ed elenchi gli </a:t>
            </a:r>
            <a:r>
              <a:rPr lang="it-IT" b="1" dirty="0">
                <a:solidFill>
                  <a:srgbClr val="ED9436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aspetti principali </a:t>
            </a:r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su cui si è orientata la vostra ricerca e le motivazioni che l’hanno guidata.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2958859" y="2113472"/>
            <a:ext cx="627427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54" y="4825005"/>
            <a:ext cx="1046675" cy="41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363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CAMBIAMENTI </a:t>
            </a:r>
            <a:r>
              <a:rPr lang="it-IT" sz="1800" dirty="0">
                <a:effectLst/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NELL’ACCESSO ALLE RISORSE </a:t>
            </a:r>
            <a:r>
              <a:rPr lang="it-IT" sz="1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(cibo, acqua, elettricità, </a:t>
            </a:r>
            <a:r>
              <a:rPr lang="it-IT" sz="14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ecc</a:t>
            </a:r>
            <a:r>
              <a:rPr lang="it-IT" sz="1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…)</a:t>
            </a:r>
            <a:r>
              <a:rPr lang="it-IT" sz="1800" dirty="0">
                <a:effectLst/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 </a:t>
            </a:r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Domanda 3:_________________________________________________________________</a:t>
            </a:r>
          </a:p>
          <a:p>
            <a:pPr algn="just"/>
            <a:r>
              <a:rPr lang="it-IT" sz="1600" i="1" kern="200" spc="120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(inserire il grafico più adatto alla domanda somministrata)</a:t>
            </a:r>
          </a:p>
          <a:p>
            <a:pPr algn="just"/>
            <a:endParaRPr lang="it-IT" i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  <p:pic>
        <p:nvPicPr>
          <p:cNvPr id="14" name="Elemento grafico 13" descr="Firma con riempimento a tinta unita">
            <a:extLst>
              <a:ext uri="{FF2B5EF4-FFF2-40B4-BE49-F238E27FC236}">
                <a16:creationId xmlns:a16="http://schemas.microsoft.com/office/drawing/2014/main" id="{7863CE42-BA77-4687-B324-E4E599AC6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0158" y="1027906"/>
            <a:ext cx="914400" cy="914400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85A8FAC0-7369-420C-A3F0-9BF84140472C}"/>
              </a:ext>
            </a:extLst>
          </p:cNvPr>
          <p:cNvSpPr/>
          <p:nvPr/>
        </p:nvSpPr>
        <p:spPr>
          <a:xfrm>
            <a:off x="1370546" y="2516776"/>
            <a:ext cx="9446979" cy="32675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Elemento grafico 3" descr="Grafico a torta con riempimento a tinta unita">
            <a:extLst>
              <a:ext uri="{FF2B5EF4-FFF2-40B4-BE49-F238E27FC236}">
                <a16:creationId xmlns:a16="http://schemas.microsoft.com/office/drawing/2014/main" id="{652D2CC2-92E6-4E1A-91C6-695E3471CED6}"/>
              </a:ext>
            </a:extLst>
          </p:cNvPr>
          <p:cNvGrpSpPr/>
          <p:nvPr/>
        </p:nvGrpSpPr>
        <p:grpSpPr>
          <a:xfrm>
            <a:off x="10605927" y="2841268"/>
            <a:ext cx="561218" cy="561958"/>
            <a:chOff x="9830879" y="4372682"/>
            <a:chExt cx="824147" cy="825233"/>
          </a:xfrm>
          <a:solidFill>
            <a:srgbClr val="258E7D"/>
          </a:solidFill>
        </p:grpSpPr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id="{634E10B9-56BA-4A10-832D-7EEA685FD559}"/>
                </a:ext>
              </a:extLst>
            </p:cNvPr>
            <p:cNvSpPr/>
            <p:nvPr/>
          </p:nvSpPr>
          <p:spPr>
            <a:xfrm>
              <a:off x="9830879" y="4372682"/>
              <a:ext cx="688418" cy="825233"/>
            </a:xfrm>
            <a:custGeom>
              <a:avLst/>
              <a:gdLst>
                <a:gd name="connsiteX0" fmla="*/ 390900 w 688418"/>
                <a:gd name="connsiteY0" fmla="*/ 0 h 825233"/>
                <a:gd name="connsiteX1" fmla="*/ 0 w 688418"/>
                <a:gd name="connsiteY1" fmla="*/ 412617 h 825233"/>
                <a:gd name="connsiteX2" fmla="*/ 412617 w 688418"/>
                <a:gd name="connsiteY2" fmla="*/ 825233 h 825233"/>
                <a:gd name="connsiteX3" fmla="*/ 688418 w 688418"/>
                <a:gd name="connsiteY3" fmla="*/ 718822 h 825233"/>
                <a:gd name="connsiteX4" fmla="*/ 390900 w 688418"/>
                <a:gd name="connsiteY4" fmla="*/ 421303 h 825233"/>
                <a:gd name="connsiteX5" fmla="*/ 390900 w 688418"/>
                <a:gd name="connsiteY5" fmla="*/ 0 h 82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8418" h="825233">
                  <a:moveTo>
                    <a:pt x="390900" y="0"/>
                  </a:moveTo>
                  <a:cubicBezTo>
                    <a:pt x="173733" y="10858"/>
                    <a:pt x="0" y="193278"/>
                    <a:pt x="0" y="412617"/>
                  </a:cubicBezTo>
                  <a:cubicBezTo>
                    <a:pt x="0" y="640642"/>
                    <a:pt x="184592" y="825233"/>
                    <a:pt x="412617" y="825233"/>
                  </a:cubicBezTo>
                  <a:cubicBezTo>
                    <a:pt x="515771" y="825233"/>
                    <a:pt x="612410" y="788315"/>
                    <a:pt x="688418" y="718822"/>
                  </a:cubicBezTo>
                  <a:lnTo>
                    <a:pt x="390900" y="421303"/>
                  </a:lnTo>
                  <a:lnTo>
                    <a:pt x="390900" y="0"/>
                  </a:lnTo>
                  <a:close/>
                </a:path>
              </a:pathLst>
            </a:custGeom>
            <a:solidFill>
              <a:srgbClr val="258E7D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5CC0F847-F122-4FD5-ACC1-317F6E9C24FB}"/>
                </a:ext>
              </a:extLst>
            </p:cNvPr>
            <p:cNvSpPr/>
            <p:nvPr/>
          </p:nvSpPr>
          <p:spPr>
            <a:xfrm>
              <a:off x="10265212" y="4372682"/>
              <a:ext cx="389814" cy="390900"/>
            </a:xfrm>
            <a:custGeom>
              <a:avLst/>
              <a:gdLst>
                <a:gd name="connsiteX0" fmla="*/ 0 w 389814"/>
                <a:gd name="connsiteY0" fmla="*/ 0 h 390900"/>
                <a:gd name="connsiteX1" fmla="*/ 0 w 389814"/>
                <a:gd name="connsiteY1" fmla="*/ 390900 h 390900"/>
                <a:gd name="connsiteX2" fmla="*/ 389814 w 389814"/>
                <a:gd name="connsiteY2" fmla="*/ 390900 h 390900"/>
                <a:gd name="connsiteX3" fmla="*/ 0 w 389814"/>
                <a:gd name="connsiteY3" fmla="*/ 0 h 39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814" h="390900">
                  <a:moveTo>
                    <a:pt x="0" y="0"/>
                  </a:moveTo>
                  <a:lnTo>
                    <a:pt x="0" y="390900"/>
                  </a:lnTo>
                  <a:lnTo>
                    <a:pt x="389814" y="390900"/>
                  </a:lnTo>
                  <a:cubicBezTo>
                    <a:pt x="378956" y="179163"/>
                    <a:pt x="210652" y="10858"/>
                    <a:pt x="0" y="0"/>
                  </a:cubicBezTo>
                  <a:close/>
                </a:path>
              </a:pathLst>
            </a:custGeom>
            <a:solidFill>
              <a:srgbClr val="004940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4AEE7C5D-1457-45FC-B56B-E66AFC42CFB8}"/>
                </a:ext>
              </a:extLst>
            </p:cNvPr>
            <p:cNvSpPr/>
            <p:nvPr/>
          </p:nvSpPr>
          <p:spPr>
            <a:xfrm>
              <a:off x="10295615" y="4807015"/>
              <a:ext cx="359410" cy="254085"/>
            </a:xfrm>
            <a:custGeom>
              <a:avLst/>
              <a:gdLst>
                <a:gd name="connsiteX0" fmla="*/ 0 w 359410"/>
                <a:gd name="connsiteY0" fmla="*/ 0 h 254085"/>
                <a:gd name="connsiteX1" fmla="*/ 254085 w 359410"/>
                <a:gd name="connsiteY1" fmla="*/ 254085 h 254085"/>
                <a:gd name="connsiteX2" fmla="*/ 359411 w 359410"/>
                <a:gd name="connsiteY2" fmla="*/ 0 h 254085"/>
                <a:gd name="connsiteX3" fmla="*/ 0 w 359410"/>
                <a:gd name="connsiteY3" fmla="*/ 0 h 254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410" h="254085">
                  <a:moveTo>
                    <a:pt x="0" y="0"/>
                  </a:moveTo>
                  <a:lnTo>
                    <a:pt x="254085" y="254085"/>
                  </a:lnTo>
                  <a:cubicBezTo>
                    <a:pt x="318149" y="183506"/>
                    <a:pt x="355068" y="94468"/>
                    <a:pt x="35941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9436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dirty="0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25FB8EE5-DBB7-43D1-B299-0FAA31CB3B87}"/>
              </a:ext>
            </a:extLst>
          </p:cNvPr>
          <p:cNvGrpSpPr/>
          <p:nvPr/>
        </p:nvGrpSpPr>
        <p:grpSpPr>
          <a:xfrm>
            <a:off x="966518" y="5135602"/>
            <a:ext cx="953169" cy="953168"/>
            <a:chOff x="10006484" y="4706656"/>
            <a:chExt cx="953169" cy="953168"/>
          </a:xfrm>
        </p:grpSpPr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6623E662-0DC2-4BDA-8153-4B6C87653C4B}"/>
                </a:ext>
              </a:extLst>
            </p:cNvPr>
            <p:cNvSpPr/>
            <p:nvPr/>
          </p:nvSpPr>
          <p:spPr>
            <a:xfrm>
              <a:off x="10174690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D9EA6B1B-56C1-46A3-AAF3-CF4374E73AA4}"/>
                </a:ext>
              </a:extLst>
            </p:cNvPr>
            <p:cNvSpPr/>
            <p:nvPr/>
          </p:nvSpPr>
          <p:spPr>
            <a:xfrm>
              <a:off x="10384948" y="4706656"/>
              <a:ext cx="154189" cy="784962"/>
            </a:xfrm>
            <a:custGeom>
              <a:avLst/>
              <a:gdLst>
                <a:gd name="connsiteX0" fmla="*/ 0 w 154189"/>
                <a:gd name="connsiteY0" fmla="*/ 0 h 784962"/>
                <a:gd name="connsiteX1" fmla="*/ 154189 w 154189"/>
                <a:gd name="connsiteY1" fmla="*/ 0 h 784962"/>
                <a:gd name="connsiteX2" fmla="*/ 154189 w 154189"/>
                <a:gd name="connsiteY2" fmla="*/ 784963 h 784962"/>
                <a:gd name="connsiteX3" fmla="*/ 0 w 154189"/>
                <a:gd name="connsiteY3" fmla="*/ 784963 h 784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784962">
                  <a:moveTo>
                    <a:pt x="0" y="0"/>
                  </a:moveTo>
                  <a:lnTo>
                    <a:pt x="154189" y="0"/>
                  </a:lnTo>
                  <a:lnTo>
                    <a:pt x="154189" y="784963"/>
                  </a:lnTo>
                  <a:lnTo>
                    <a:pt x="0" y="784963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50E0EB51-88A6-465A-952E-BA2A5AB990C9}"/>
                </a:ext>
              </a:extLst>
            </p:cNvPr>
            <p:cNvSpPr/>
            <p:nvPr/>
          </p:nvSpPr>
          <p:spPr>
            <a:xfrm>
              <a:off x="10595206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94ECD160-EE79-4F95-847C-2D4989525A57}"/>
                </a:ext>
              </a:extLst>
            </p:cNvPr>
            <p:cNvSpPr/>
            <p:nvPr/>
          </p:nvSpPr>
          <p:spPr>
            <a:xfrm>
              <a:off x="10805464" y="5239309"/>
              <a:ext cx="154189" cy="252309"/>
            </a:xfrm>
            <a:custGeom>
              <a:avLst/>
              <a:gdLst>
                <a:gd name="connsiteX0" fmla="*/ 0 w 154189"/>
                <a:gd name="connsiteY0" fmla="*/ 0 h 252309"/>
                <a:gd name="connsiteX1" fmla="*/ 154189 w 154189"/>
                <a:gd name="connsiteY1" fmla="*/ 0 h 252309"/>
                <a:gd name="connsiteX2" fmla="*/ 154189 w 154189"/>
                <a:gd name="connsiteY2" fmla="*/ 252309 h 252309"/>
                <a:gd name="connsiteX3" fmla="*/ 0 w 154189"/>
                <a:gd name="connsiteY3" fmla="*/ 252309 h 25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252309">
                  <a:moveTo>
                    <a:pt x="0" y="0"/>
                  </a:moveTo>
                  <a:lnTo>
                    <a:pt x="154189" y="0"/>
                  </a:lnTo>
                  <a:lnTo>
                    <a:pt x="154189" y="252309"/>
                  </a:lnTo>
                  <a:lnTo>
                    <a:pt x="0" y="252309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FA3EC419-E6A4-4817-BF7B-CA7BADB5C3DB}"/>
                </a:ext>
              </a:extLst>
            </p:cNvPr>
            <p:cNvSpPr/>
            <p:nvPr/>
          </p:nvSpPr>
          <p:spPr>
            <a:xfrm>
              <a:off x="10006484" y="4706656"/>
              <a:ext cx="953168" cy="953168"/>
            </a:xfrm>
            <a:custGeom>
              <a:avLst/>
              <a:gdLst>
                <a:gd name="connsiteX0" fmla="*/ 84103 w 953168"/>
                <a:gd name="connsiteY0" fmla="*/ 0 h 953168"/>
                <a:gd name="connsiteX1" fmla="*/ 0 w 953168"/>
                <a:gd name="connsiteY1" fmla="*/ 0 h 953168"/>
                <a:gd name="connsiteX2" fmla="*/ 0 w 953168"/>
                <a:gd name="connsiteY2" fmla="*/ 953169 h 953168"/>
                <a:gd name="connsiteX3" fmla="*/ 953169 w 953168"/>
                <a:gd name="connsiteY3" fmla="*/ 953169 h 953168"/>
                <a:gd name="connsiteX4" fmla="*/ 953169 w 953168"/>
                <a:gd name="connsiteY4" fmla="*/ 869066 h 953168"/>
                <a:gd name="connsiteX5" fmla="*/ 84103 w 953168"/>
                <a:gd name="connsiteY5" fmla="*/ 869066 h 953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3168" h="953168">
                  <a:moveTo>
                    <a:pt x="84103" y="0"/>
                  </a:moveTo>
                  <a:lnTo>
                    <a:pt x="0" y="0"/>
                  </a:lnTo>
                  <a:lnTo>
                    <a:pt x="0" y="953169"/>
                  </a:lnTo>
                  <a:lnTo>
                    <a:pt x="953169" y="953169"/>
                  </a:lnTo>
                  <a:lnTo>
                    <a:pt x="953169" y="869066"/>
                  </a:lnTo>
                  <a:lnTo>
                    <a:pt x="84103" y="869066"/>
                  </a:lnTo>
                  <a:close/>
                </a:path>
              </a:pathLst>
            </a:custGeom>
            <a:solidFill>
              <a:srgbClr val="ED9436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</p:grpSp>
    </p:spTree>
    <p:extLst>
      <p:ext uri="{BB962C8B-B14F-4D97-AF65-F5344CB8AC3E}">
        <p14:creationId xmlns:p14="http://schemas.microsoft.com/office/powerpoint/2010/main" val="94451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5106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CONCLUSIONI</a:t>
            </a: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 aver eseguito l’elaborazione grafica dei dati,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traete le conclusioni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vostro studio commentando ciò che è emerso dalla vostra ricerca.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b="1" dirty="0">
                <a:solidFill>
                  <a:srgbClr val="ED943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Provate dunque a rispondere alle seguenti domande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risultati finali rispecchiano le aspettative che avevate all’inizio dell’indagine?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caratteristiche del target hanno influenzato le risposte fornite?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Possono essere identificati dei trend comuni nei processi di cambiamento dei territori analizzati?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percezione di questi cambiamenti e il grado di soddisfazione dei partecipanti rispetto ad essi è uniforme? Nel caso in cui non lo sia, ritenete che dipenda dalle abitudini, dalla provenienza geografica, dall’età di chi ha risposto?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Ritenete che i cambiamenti riscontrati siano reversibili?</a:t>
            </a: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9319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CONCLUSIONI</a:t>
            </a: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i="1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100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INTRODUZIONE GENERALE</a:t>
            </a: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i="1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676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EC190767-2C2B-490F-A385-E27A0803B069}"/>
              </a:ext>
            </a:extLst>
          </p:cNvPr>
          <p:cNvSpPr/>
          <p:nvPr/>
        </p:nvSpPr>
        <p:spPr>
          <a:xfrm>
            <a:off x="2648307" y="1140095"/>
            <a:ext cx="6895382" cy="438081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3687430" y="1656281"/>
            <a:ext cx="48171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DOMANDE PRINCIPALI DELLA RICERCA</a:t>
            </a: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Al fine di guidarvi nella 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realizzazione del vostro report</a:t>
            </a:r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, in questo capitolo sono fornite </a:t>
            </a:r>
            <a:r>
              <a:rPr lang="it-IT" b="1" dirty="0">
                <a:solidFill>
                  <a:srgbClr val="ED9436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3 domande che ogni team dovrà sottoporre ai propri “intervistati”</a:t>
            </a:r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.</a:t>
            </a:r>
            <a:r>
              <a:rPr lang="it-IT" b="1" dirty="0">
                <a:solidFill>
                  <a:srgbClr val="ED9436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it-IT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Dopo aver raccolto i dati di tutta la classe, elaborateli graficamente seguendo il suggerimento grafico indicato.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2958859" y="2113472"/>
            <a:ext cx="627427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54" y="4825005"/>
            <a:ext cx="1046675" cy="41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240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EC190767-2C2B-490F-A385-E27A0803B069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865387"/>
            <a:ext cx="97219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Domanda 1</a:t>
            </a: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In che modo vivi questa zona [indicare quale]? </a:t>
            </a: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Possibili risposte: ci abito, faccio volontariato, passeggio, faccio sport etc.</a:t>
            </a:r>
          </a:p>
          <a:p>
            <a:pPr algn="just"/>
            <a:endParaRPr lang="it-IT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it-IT" b="1" dirty="0">
                <a:solidFill>
                  <a:srgbClr val="044642"/>
                </a:solidFill>
                <a:latin typeface="Acumin Variable Concept Wide It" panose="020B03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Ci abito</a:t>
            </a: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it-IT" b="1" dirty="0">
                <a:solidFill>
                  <a:srgbClr val="044642"/>
                </a:solidFill>
                <a:latin typeface="Acumin Variable Concept Wide It" panose="020B03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Faccio volontariato</a:t>
            </a: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it-IT" b="1" dirty="0">
                <a:solidFill>
                  <a:srgbClr val="044642"/>
                </a:solidFill>
                <a:latin typeface="Acumin Variable Concept Wide It" panose="020B03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Passeggio</a:t>
            </a: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it-IT" b="1" dirty="0">
                <a:solidFill>
                  <a:srgbClr val="044642"/>
                </a:solidFill>
                <a:latin typeface="Acumin Variable Concept Wide It" panose="020B03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Faccio sport</a:t>
            </a: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it-IT" b="1" dirty="0">
                <a:solidFill>
                  <a:srgbClr val="044642"/>
                </a:solidFill>
                <a:latin typeface="Acumin Variable Concept Wide It" panose="020B03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Altro...</a:t>
            </a:r>
          </a:p>
          <a:p>
            <a:pPr algn="just"/>
            <a:endParaRPr lang="it-IT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328469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0209" y="5928997"/>
            <a:ext cx="1046675" cy="418671"/>
          </a:xfrm>
          <a:prstGeom prst="rect">
            <a:avLst/>
          </a:prstGeom>
        </p:spPr>
      </p:pic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FACFEAA1-DBF7-49E6-B986-E92EBA1B5F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6920351"/>
              </p:ext>
            </p:extLst>
          </p:nvPr>
        </p:nvGraphicFramePr>
        <p:xfrm>
          <a:off x="4510896" y="2372264"/>
          <a:ext cx="6444652" cy="3347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23194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Domanda 2</a:t>
            </a: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Quanto sei soddisfatto, da 1 a 5, dei seguenti aspetti: parchi e verde</a:t>
            </a: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pubblico; mezzi di trasporto; luoghi di aggregazione; arredo urbano.</a:t>
            </a:r>
          </a:p>
          <a:p>
            <a:pPr algn="just"/>
            <a:endParaRPr lang="it-IT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it-IT" b="1" dirty="0">
                <a:solidFill>
                  <a:srgbClr val="044642"/>
                </a:solidFill>
                <a:latin typeface="Acumin Variable Concept Wide It" panose="020B03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Parchi e verde pubblico</a:t>
            </a: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it-IT" b="1" dirty="0">
                <a:solidFill>
                  <a:srgbClr val="044642"/>
                </a:solidFill>
                <a:latin typeface="Acumin Variable Concept Wide It" panose="020B03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Mezzi di trasporto</a:t>
            </a: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it-IT" b="1" dirty="0">
                <a:solidFill>
                  <a:srgbClr val="044642"/>
                </a:solidFill>
                <a:latin typeface="Acumin Variable Concept Wide It" panose="020B03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Luoghi di aggregazione</a:t>
            </a: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it-IT" b="1" dirty="0">
                <a:solidFill>
                  <a:srgbClr val="044642"/>
                </a:solidFill>
                <a:latin typeface="Acumin Variable Concept Wide It" panose="020B03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Arredo urbano</a:t>
            </a:r>
            <a:endParaRPr lang="it-IT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C93BC63F-9D2E-48AE-BC05-11593F5004B0}"/>
              </a:ext>
            </a:extLst>
          </p:cNvPr>
          <p:cNvCxnSpPr>
            <a:cxnSpLocks/>
          </p:cNvCxnSpPr>
          <p:nvPr/>
        </p:nvCxnSpPr>
        <p:spPr>
          <a:xfrm flipV="1">
            <a:off x="1328468" y="3657536"/>
            <a:ext cx="9080914" cy="315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96DB4ADA-41FD-4EEC-A678-0F78690B462C}"/>
              </a:ext>
            </a:extLst>
          </p:cNvPr>
          <p:cNvCxnSpPr>
            <a:cxnSpLocks/>
          </p:cNvCxnSpPr>
          <p:nvPr/>
        </p:nvCxnSpPr>
        <p:spPr>
          <a:xfrm flipV="1">
            <a:off x="1328468" y="4236123"/>
            <a:ext cx="9080914" cy="315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9F0B1A22-7B64-4B55-8D7E-74B6CADF96C9}"/>
              </a:ext>
            </a:extLst>
          </p:cNvPr>
          <p:cNvCxnSpPr>
            <a:cxnSpLocks/>
          </p:cNvCxnSpPr>
          <p:nvPr/>
        </p:nvCxnSpPr>
        <p:spPr>
          <a:xfrm flipV="1">
            <a:off x="1328468" y="4796238"/>
            <a:ext cx="9080914" cy="315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38432C3F-75ED-43EA-B315-DA2AE1ED448E}"/>
              </a:ext>
            </a:extLst>
          </p:cNvPr>
          <p:cNvCxnSpPr>
            <a:cxnSpLocks/>
          </p:cNvCxnSpPr>
          <p:nvPr/>
        </p:nvCxnSpPr>
        <p:spPr>
          <a:xfrm flipV="1">
            <a:off x="1328468" y="5325490"/>
            <a:ext cx="9080914" cy="315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D434EBEB-C0C9-4E9B-8EB9-56E250A77AF3}"/>
              </a:ext>
            </a:extLst>
          </p:cNvPr>
          <p:cNvCxnSpPr>
            <a:cxnSpLocks/>
          </p:cNvCxnSpPr>
          <p:nvPr/>
        </p:nvCxnSpPr>
        <p:spPr>
          <a:xfrm>
            <a:off x="6747167" y="2593047"/>
            <a:ext cx="0" cy="274819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27D46EB0-CEA5-444C-ADD4-E756D520749A}"/>
              </a:ext>
            </a:extLst>
          </p:cNvPr>
          <p:cNvCxnSpPr>
            <a:cxnSpLocks/>
          </p:cNvCxnSpPr>
          <p:nvPr/>
        </p:nvCxnSpPr>
        <p:spPr>
          <a:xfrm>
            <a:off x="7647709" y="2593047"/>
            <a:ext cx="0" cy="274819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68E21771-F3D0-41F6-872B-818F14C16262}"/>
              </a:ext>
            </a:extLst>
          </p:cNvPr>
          <p:cNvCxnSpPr>
            <a:cxnSpLocks/>
          </p:cNvCxnSpPr>
          <p:nvPr/>
        </p:nvCxnSpPr>
        <p:spPr>
          <a:xfrm>
            <a:off x="8557486" y="2593046"/>
            <a:ext cx="0" cy="274819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EA7F29B7-5B8C-4F5C-9BC4-E72F336721EC}"/>
              </a:ext>
            </a:extLst>
          </p:cNvPr>
          <p:cNvCxnSpPr>
            <a:cxnSpLocks/>
          </p:cNvCxnSpPr>
          <p:nvPr/>
        </p:nvCxnSpPr>
        <p:spPr>
          <a:xfrm>
            <a:off x="9402614" y="2586533"/>
            <a:ext cx="0" cy="274819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E4E33604-1641-401D-8D61-6CB6FA9F4678}"/>
              </a:ext>
            </a:extLst>
          </p:cNvPr>
          <p:cNvSpPr/>
          <p:nvPr/>
        </p:nvSpPr>
        <p:spPr>
          <a:xfrm>
            <a:off x="5624945" y="2601754"/>
            <a:ext cx="4886037" cy="323272"/>
          </a:xfrm>
          <a:prstGeom prst="roundRect">
            <a:avLst>
              <a:gd name="adj" fmla="val 50000"/>
            </a:avLst>
          </a:prstGeom>
          <a:gradFill>
            <a:gsLst>
              <a:gs pos="12000">
                <a:schemeClr val="accent2"/>
              </a:gs>
              <a:gs pos="50000">
                <a:srgbClr val="238D7F"/>
              </a:gs>
              <a:gs pos="100000">
                <a:srgbClr val="044642"/>
              </a:gs>
            </a:gsLst>
            <a:lin ang="0" scaled="0"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3" name="Elemento grafico 52" descr="Badge 3 contorno">
            <a:extLst>
              <a:ext uri="{FF2B5EF4-FFF2-40B4-BE49-F238E27FC236}">
                <a16:creationId xmlns:a16="http://schemas.microsoft.com/office/drawing/2014/main" id="{DF4AB765-FF34-4633-ACEB-A1ABCB92FE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86654" y="2346371"/>
            <a:ext cx="197377" cy="197377"/>
          </a:xfrm>
          <a:prstGeom prst="rect">
            <a:avLst/>
          </a:prstGeom>
        </p:spPr>
      </p:pic>
      <p:pic>
        <p:nvPicPr>
          <p:cNvPr id="55" name="Elemento grafico 54" descr="Badge 5 contorno">
            <a:extLst>
              <a:ext uri="{FF2B5EF4-FFF2-40B4-BE49-F238E27FC236}">
                <a16:creationId xmlns:a16="http://schemas.microsoft.com/office/drawing/2014/main" id="{C81A5057-0582-48B3-9218-C0F6E2D507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54780" y="2354068"/>
            <a:ext cx="197377" cy="197377"/>
          </a:xfrm>
          <a:prstGeom prst="rect">
            <a:avLst/>
          </a:prstGeom>
        </p:spPr>
      </p:pic>
      <p:pic>
        <p:nvPicPr>
          <p:cNvPr id="57" name="Elemento grafico 56" descr="Badge 1 contorno">
            <a:extLst>
              <a:ext uri="{FF2B5EF4-FFF2-40B4-BE49-F238E27FC236}">
                <a16:creationId xmlns:a16="http://schemas.microsoft.com/office/drawing/2014/main" id="{D32A6DDC-EADE-45BC-8E87-CDA9E5D172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35887" y="2357387"/>
            <a:ext cx="197377" cy="197377"/>
          </a:xfrm>
          <a:prstGeom prst="rect">
            <a:avLst/>
          </a:prstGeom>
        </p:spPr>
      </p:pic>
      <p:pic>
        <p:nvPicPr>
          <p:cNvPr id="59" name="Elemento grafico 58" descr="Badge contorno">
            <a:extLst>
              <a:ext uri="{FF2B5EF4-FFF2-40B4-BE49-F238E27FC236}">
                <a16:creationId xmlns:a16="http://schemas.microsoft.com/office/drawing/2014/main" id="{12402758-0D7A-491D-915A-A33456967CD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20110" y="2353511"/>
            <a:ext cx="197377" cy="197377"/>
          </a:xfrm>
          <a:prstGeom prst="rect">
            <a:avLst/>
          </a:prstGeom>
        </p:spPr>
      </p:pic>
      <p:pic>
        <p:nvPicPr>
          <p:cNvPr id="61" name="Elemento grafico 60" descr="Badge 4 contorno">
            <a:extLst>
              <a:ext uri="{FF2B5EF4-FFF2-40B4-BE49-F238E27FC236}">
                <a16:creationId xmlns:a16="http://schemas.microsoft.com/office/drawing/2014/main" id="{0DCB3041-ECD4-4D4D-A5D4-F0AE23FD3DD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815301" y="2353511"/>
            <a:ext cx="197377" cy="197377"/>
          </a:xfrm>
          <a:prstGeom prst="rect">
            <a:avLst/>
          </a:prstGeom>
        </p:spPr>
      </p:pic>
      <p:pic>
        <p:nvPicPr>
          <p:cNvPr id="63" name="Elemento grafico 62" descr="Badge Non seguire più contorno">
            <a:extLst>
              <a:ext uri="{FF2B5EF4-FFF2-40B4-BE49-F238E27FC236}">
                <a16:creationId xmlns:a16="http://schemas.microsoft.com/office/drawing/2014/main" id="{B2340AC9-D932-4701-A0DB-804F15F939F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164511" y="2586533"/>
            <a:ext cx="323272" cy="323272"/>
          </a:xfrm>
          <a:prstGeom prst="rect">
            <a:avLst/>
          </a:prstGeom>
        </p:spPr>
      </p:pic>
      <p:pic>
        <p:nvPicPr>
          <p:cNvPr id="65" name="Elemento grafico 64" descr="Badge Segui contorno">
            <a:extLst>
              <a:ext uri="{FF2B5EF4-FFF2-40B4-BE49-F238E27FC236}">
                <a16:creationId xmlns:a16="http://schemas.microsoft.com/office/drawing/2014/main" id="{9C264AE4-3ABE-4FDA-A094-32698D1F3C6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0626927" y="2593046"/>
            <a:ext cx="328622" cy="328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184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Domanda 3</a:t>
            </a: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Qual è il cambiamento maggiore, a livello ambientale, che hai notato negli ultimi 15 anni </a:t>
            </a: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in questa zona?</a:t>
            </a:r>
          </a:p>
          <a:p>
            <a:pPr algn="just"/>
            <a:r>
              <a:rPr lang="it-IT" sz="1600" i="1" kern="200" spc="120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(Sintetizzate tra le risposte raccolte quelle che ritenete più rilevanti per la vostra indagine)</a:t>
            </a:r>
          </a:p>
          <a:p>
            <a:pPr algn="just"/>
            <a:endParaRPr lang="it-IT" i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it-IT" i="1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855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EC190767-2C2B-490F-A385-E27A0803B069}"/>
              </a:ext>
            </a:extLst>
          </p:cNvPr>
          <p:cNvSpPr/>
          <p:nvPr/>
        </p:nvSpPr>
        <p:spPr>
          <a:xfrm>
            <a:off x="2648307" y="1140095"/>
            <a:ext cx="6895382" cy="438081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3687430" y="1656281"/>
            <a:ext cx="4817136" cy="2801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DOMANDE PRINCIPALI DELLA RICERCA</a:t>
            </a: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Ogni team è chiamato a </a:t>
            </a:r>
            <a:r>
              <a:rPr lang="it-IT" sz="1800" b="1" dirty="0">
                <a:solidFill>
                  <a:srgbClr val="ED943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stilare 3 domande relative alla categoria assegnata dal docente</a:t>
            </a: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raccogliere le risposte fornite dai partecipanti alla survey e rielaborare graficamente i dati raccolti, scegliendo           il grafico più adeguato a rappresentarli in modo efficace.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2958859" y="2113472"/>
            <a:ext cx="627427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54" y="4825005"/>
            <a:ext cx="1046675" cy="41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54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73E4B-19CC-4236-B658-ACDD9559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E49264B1-3431-4F38-B36A-7F5B0BB37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694C06E-CA31-48FF-A935-67168FF65207}"/>
              </a:ext>
            </a:extLst>
          </p:cNvPr>
          <p:cNvSpPr/>
          <p:nvPr/>
        </p:nvSpPr>
        <p:spPr>
          <a:xfrm>
            <a:off x="618224" y="428125"/>
            <a:ext cx="10955547" cy="60647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B8F337-604F-450A-AA48-D9DD9AFE5036}"/>
              </a:ext>
            </a:extLst>
          </p:cNvPr>
          <p:cNvSpPr txBox="1"/>
          <p:nvPr/>
        </p:nvSpPr>
        <p:spPr>
          <a:xfrm>
            <a:off x="1233577" y="1039555"/>
            <a:ext cx="972197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rPr>
              <a:t>CAMBIAMENTI CLIMATICI</a:t>
            </a:r>
          </a:p>
          <a:p>
            <a:pPr algn="ctr"/>
            <a:endParaRPr lang="it-IT" b="1" dirty="0">
              <a:latin typeface="Roboto Black" panose="02000000000000000000" pitchFamily="2" charset="0"/>
              <a:ea typeface="Roboto Black" panose="02000000000000000000" pitchFamily="2" charset="0"/>
              <a:cs typeface="Roboto Black" panose="02000000000000000000" pitchFamily="2" charset="0"/>
            </a:endParaRPr>
          </a:p>
          <a:p>
            <a:pPr algn="just"/>
            <a:r>
              <a:rPr lang="it-IT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Domanda 1:_________________________________________________________________</a:t>
            </a:r>
          </a:p>
          <a:p>
            <a:pPr algn="just"/>
            <a:r>
              <a:rPr lang="it-IT" sz="1600" i="1" kern="200" spc="120" dirty="0"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(inserire il grafico più adatto alla domanda somministrata)</a:t>
            </a:r>
          </a:p>
          <a:p>
            <a:pPr algn="just"/>
            <a:endParaRPr lang="it-IT" i="1" dirty="0"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it-IT" b="1" dirty="0">
              <a:solidFill>
                <a:srgbClr val="044642"/>
              </a:solidFill>
              <a:latin typeface="Acumin Variable Concept Wide It" panose="020B03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78C7233-1014-439B-B031-7E2FF8C715EE}"/>
              </a:ext>
            </a:extLst>
          </p:cNvPr>
          <p:cNvSpPr/>
          <p:nvPr/>
        </p:nvSpPr>
        <p:spPr>
          <a:xfrm>
            <a:off x="0" y="224287"/>
            <a:ext cx="12192000" cy="310551"/>
          </a:xfrm>
          <a:prstGeom prst="rect">
            <a:avLst/>
          </a:prstGeom>
          <a:solidFill>
            <a:srgbClr val="238D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7951D1B-FF00-42BD-843D-3A032FA6C1D8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446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76CF04-CE02-4DC6-93A3-1C6775640077}"/>
              </a:ext>
            </a:extLst>
          </p:cNvPr>
          <p:cNvCxnSpPr>
            <a:cxnSpLocks/>
          </p:cNvCxnSpPr>
          <p:nvPr/>
        </p:nvCxnSpPr>
        <p:spPr>
          <a:xfrm>
            <a:off x="1328468" y="1502647"/>
            <a:ext cx="948905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F43E466C-8D2E-41AD-A2D9-526B5A500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044" y="5929247"/>
            <a:ext cx="1046675" cy="418671"/>
          </a:xfrm>
          <a:prstGeom prst="rect">
            <a:avLst/>
          </a:prstGeom>
        </p:spPr>
      </p:pic>
      <p:pic>
        <p:nvPicPr>
          <p:cNvPr id="14" name="Elemento grafico 13" descr="Firma con riempimento a tinta unita">
            <a:extLst>
              <a:ext uri="{FF2B5EF4-FFF2-40B4-BE49-F238E27FC236}">
                <a16:creationId xmlns:a16="http://schemas.microsoft.com/office/drawing/2014/main" id="{7863CE42-BA77-4687-B324-E4E599AC6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0158" y="1027906"/>
            <a:ext cx="914400" cy="914400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85A8FAC0-7369-420C-A3F0-9BF84140472C}"/>
              </a:ext>
            </a:extLst>
          </p:cNvPr>
          <p:cNvSpPr/>
          <p:nvPr/>
        </p:nvSpPr>
        <p:spPr>
          <a:xfrm>
            <a:off x="1370546" y="2516776"/>
            <a:ext cx="9446979" cy="32675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Elemento grafico 3" descr="Grafico a torta con riempimento a tinta unita">
            <a:extLst>
              <a:ext uri="{FF2B5EF4-FFF2-40B4-BE49-F238E27FC236}">
                <a16:creationId xmlns:a16="http://schemas.microsoft.com/office/drawing/2014/main" id="{652D2CC2-92E6-4E1A-91C6-695E3471CED6}"/>
              </a:ext>
            </a:extLst>
          </p:cNvPr>
          <p:cNvGrpSpPr/>
          <p:nvPr/>
        </p:nvGrpSpPr>
        <p:grpSpPr>
          <a:xfrm>
            <a:off x="10605927" y="2841268"/>
            <a:ext cx="561218" cy="561958"/>
            <a:chOff x="9830879" y="4372682"/>
            <a:chExt cx="824147" cy="825233"/>
          </a:xfrm>
          <a:solidFill>
            <a:srgbClr val="258E7D"/>
          </a:solidFill>
        </p:grpSpPr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id="{634E10B9-56BA-4A10-832D-7EEA685FD559}"/>
                </a:ext>
              </a:extLst>
            </p:cNvPr>
            <p:cNvSpPr/>
            <p:nvPr/>
          </p:nvSpPr>
          <p:spPr>
            <a:xfrm>
              <a:off x="9830879" y="4372682"/>
              <a:ext cx="688418" cy="825233"/>
            </a:xfrm>
            <a:custGeom>
              <a:avLst/>
              <a:gdLst>
                <a:gd name="connsiteX0" fmla="*/ 390900 w 688418"/>
                <a:gd name="connsiteY0" fmla="*/ 0 h 825233"/>
                <a:gd name="connsiteX1" fmla="*/ 0 w 688418"/>
                <a:gd name="connsiteY1" fmla="*/ 412617 h 825233"/>
                <a:gd name="connsiteX2" fmla="*/ 412617 w 688418"/>
                <a:gd name="connsiteY2" fmla="*/ 825233 h 825233"/>
                <a:gd name="connsiteX3" fmla="*/ 688418 w 688418"/>
                <a:gd name="connsiteY3" fmla="*/ 718822 h 825233"/>
                <a:gd name="connsiteX4" fmla="*/ 390900 w 688418"/>
                <a:gd name="connsiteY4" fmla="*/ 421303 h 825233"/>
                <a:gd name="connsiteX5" fmla="*/ 390900 w 688418"/>
                <a:gd name="connsiteY5" fmla="*/ 0 h 82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8418" h="825233">
                  <a:moveTo>
                    <a:pt x="390900" y="0"/>
                  </a:moveTo>
                  <a:cubicBezTo>
                    <a:pt x="173733" y="10858"/>
                    <a:pt x="0" y="193278"/>
                    <a:pt x="0" y="412617"/>
                  </a:cubicBezTo>
                  <a:cubicBezTo>
                    <a:pt x="0" y="640642"/>
                    <a:pt x="184592" y="825233"/>
                    <a:pt x="412617" y="825233"/>
                  </a:cubicBezTo>
                  <a:cubicBezTo>
                    <a:pt x="515771" y="825233"/>
                    <a:pt x="612410" y="788315"/>
                    <a:pt x="688418" y="718822"/>
                  </a:cubicBezTo>
                  <a:lnTo>
                    <a:pt x="390900" y="421303"/>
                  </a:lnTo>
                  <a:lnTo>
                    <a:pt x="390900" y="0"/>
                  </a:lnTo>
                  <a:close/>
                </a:path>
              </a:pathLst>
            </a:custGeom>
            <a:solidFill>
              <a:srgbClr val="258E7D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5CC0F847-F122-4FD5-ACC1-317F6E9C24FB}"/>
                </a:ext>
              </a:extLst>
            </p:cNvPr>
            <p:cNvSpPr/>
            <p:nvPr/>
          </p:nvSpPr>
          <p:spPr>
            <a:xfrm>
              <a:off x="10265212" y="4372682"/>
              <a:ext cx="389814" cy="390900"/>
            </a:xfrm>
            <a:custGeom>
              <a:avLst/>
              <a:gdLst>
                <a:gd name="connsiteX0" fmla="*/ 0 w 389814"/>
                <a:gd name="connsiteY0" fmla="*/ 0 h 390900"/>
                <a:gd name="connsiteX1" fmla="*/ 0 w 389814"/>
                <a:gd name="connsiteY1" fmla="*/ 390900 h 390900"/>
                <a:gd name="connsiteX2" fmla="*/ 389814 w 389814"/>
                <a:gd name="connsiteY2" fmla="*/ 390900 h 390900"/>
                <a:gd name="connsiteX3" fmla="*/ 0 w 389814"/>
                <a:gd name="connsiteY3" fmla="*/ 0 h 39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9814" h="390900">
                  <a:moveTo>
                    <a:pt x="0" y="0"/>
                  </a:moveTo>
                  <a:lnTo>
                    <a:pt x="0" y="390900"/>
                  </a:lnTo>
                  <a:lnTo>
                    <a:pt x="389814" y="390900"/>
                  </a:lnTo>
                  <a:cubicBezTo>
                    <a:pt x="378956" y="179163"/>
                    <a:pt x="210652" y="10858"/>
                    <a:pt x="0" y="0"/>
                  </a:cubicBezTo>
                  <a:close/>
                </a:path>
              </a:pathLst>
            </a:custGeom>
            <a:solidFill>
              <a:srgbClr val="004940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4AEE7C5D-1457-45FC-B56B-E66AFC42CFB8}"/>
                </a:ext>
              </a:extLst>
            </p:cNvPr>
            <p:cNvSpPr/>
            <p:nvPr/>
          </p:nvSpPr>
          <p:spPr>
            <a:xfrm>
              <a:off x="10295615" y="4807015"/>
              <a:ext cx="359410" cy="254085"/>
            </a:xfrm>
            <a:custGeom>
              <a:avLst/>
              <a:gdLst>
                <a:gd name="connsiteX0" fmla="*/ 0 w 359410"/>
                <a:gd name="connsiteY0" fmla="*/ 0 h 254085"/>
                <a:gd name="connsiteX1" fmla="*/ 254085 w 359410"/>
                <a:gd name="connsiteY1" fmla="*/ 254085 h 254085"/>
                <a:gd name="connsiteX2" fmla="*/ 359411 w 359410"/>
                <a:gd name="connsiteY2" fmla="*/ 0 h 254085"/>
                <a:gd name="connsiteX3" fmla="*/ 0 w 359410"/>
                <a:gd name="connsiteY3" fmla="*/ 0 h 254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410" h="254085">
                  <a:moveTo>
                    <a:pt x="0" y="0"/>
                  </a:moveTo>
                  <a:lnTo>
                    <a:pt x="254085" y="254085"/>
                  </a:lnTo>
                  <a:cubicBezTo>
                    <a:pt x="318149" y="183506"/>
                    <a:pt x="355068" y="94468"/>
                    <a:pt x="35941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9436"/>
            </a:solidFill>
            <a:ln w="108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dirty="0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25FB8EE5-DBB7-43D1-B299-0FAA31CB3B87}"/>
              </a:ext>
            </a:extLst>
          </p:cNvPr>
          <p:cNvGrpSpPr/>
          <p:nvPr/>
        </p:nvGrpSpPr>
        <p:grpSpPr>
          <a:xfrm>
            <a:off x="966518" y="5135602"/>
            <a:ext cx="953169" cy="953168"/>
            <a:chOff x="10006484" y="4706656"/>
            <a:chExt cx="953169" cy="953168"/>
          </a:xfrm>
        </p:grpSpPr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6623E662-0DC2-4BDA-8153-4B6C87653C4B}"/>
                </a:ext>
              </a:extLst>
            </p:cNvPr>
            <p:cNvSpPr/>
            <p:nvPr/>
          </p:nvSpPr>
          <p:spPr>
            <a:xfrm>
              <a:off x="10174690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D9EA6B1B-56C1-46A3-AAF3-CF4374E73AA4}"/>
                </a:ext>
              </a:extLst>
            </p:cNvPr>
            <p:cNvSpPr/>
            <p:nvPr/>
          </p:nvSpPr>
          <p:spPr>
            <a:xfrm>
              <a:off x="10384948" y="4706656"/>
              <a:ext cx="154189" cy="784962"/>
            </a:xfrm>
            <a:custGeom>
              <a:avLst/>
              <a:gdLst>
                <a:gd name="connsiteX0" fmla="*/ 0 w 154189"/>
                <a:gd name="connsiteY0" fmla="*/ 0 h 784962"/>
                <a:gd name="connsiteX1" fmla="*/ 154189 w 154189"/>
                <a:gd name="connsiteY1" fmla="*/ 0 h 784962"/>
                <a:gd name="connsiteX2" fmla="*/ 154189 w 154189"/>
                <a:gd name="connsiteY2" fmla="*/ 784963 h 784962"/>
                <a:gd name="connsiteX3" fmla="*/ 0 w 154189"/>
                <a:gd name="connsiteY3" fmla="*/ 784963 h 784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784962">
                  <a:moveTo>
                    <a:pt x="0" y="0"/>
                  </a:moveTo>
                  <a:lnTo>
                    <a:pt x="154189" y="0"/>
                  </a:lnTo>
                  <a:lnTo>
                    <a:pt x="154189" y="784963"/>
                  </a:lnTo>
                  <a:lnTo>
                    <a:pt x="0" y="784963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50E0EB51-88A6-465A-952E-BA2A5AB990C9}"/>
                </a:ext>
              </a:extLst>
            </p:cNvPr>
            <p:cNvSpPr/>
            <p:nvPr/>
          </p:nvSpPr>
          <p:spPr>
            <a:xfrm>
              <a:off x="10595206" y="5001017"/>
              <a:ext cx="154189" cy="490601"/>
            </a:xfrm>
            <a:custGeom>
              <a:avLst/>
              <a:gdLst>
                <a:gd name="connsiteX0" fmla="*/ 0 w 154189"/>
                <a:gd name="connsiteY0" fmla="*/ 0 h 490601"/>
                <a:gd name="connsiteX1" fmla="*/ 154189 w 154189"/>
                <a:gd name="connsiteY1" fmla="*/ 0 h 490601"/>
                <a:gd name="connsiteX2" fmla="*/ 154189 w 154189"/>
                <a:gd name="connsiteY2" fmla="*/ 490602 h 490601"/>
                <a:gd name="connsiteX3" fmla="*/ 0 w 154189"/>
                <a:gd name="connsiteY3" fmla="*/ 490602 h 4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490601">
                  <a:moveTo>
                    <a:pt x="0" y="0"/>
                  </a:moveTo>
                  <a:lnTo>
                    <a:pt x="154189" y="0"/>
                  </a:lnTo>
                  <a:lnTo>
                    <a:pt x="154189" y="490602"/>
                  </a:lnTo>
                  <a:lnTo>
                    <a:pt x="0" y="490602"/>
                  </a:lnTo>
                  <a:close/>
                </a:path>
              </a:pathLst>
            </a:custGeom>
            <a:solidFill>
              <a:srgbClr val="004940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94ECD160-EE79-4F95-847C-2D4989525A57}"/>
                </a:ext>
              </a:extLst>
            </p:cNvPr>
            <p:cNvSpPr/>
            <p:nvPr/>
          </p:nvSpPr>
          <p:spPr>
            <a:xfrm>
              <a:off x="10805464" y="5239309"/>
              <a:ext cx="154189" cy="252309"/>
            </a:xfrm>
            <a:custGeom>
              <a:avLst/>
              <a:gdLst>
                <a:gd name="connsiteX0" fmla="*/ 0 w 154189"/>
                <a:gd name="connsiteY0" fmla="*/ 0 h 252309"/>
                <a:gd name="connsiteX1" fmla="*/ 154189 w 154189"/>
                <a:gd name="connsiteY1" fmla="*/ 0 h 252309"/>
                <a:gd name="connsiteX2" fmla="*/ 154189 w 154189"/>
                <a:gd name="connsiteY2" fmla="*/ 252309 h 252309"/>
                <a:gd name="connsiteX3" fmla="*/ 0 w 154189"/>
                <a:gd name="connsiteY3" fmla="*/ 252309 h 25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189" h="252309">
                  <a:moveTo>
                    <a:pt x="0" y="0"/>
                  </a:moveTo>
                  <a:lnTo>
                    <a:pt x="154189" y="0"/>
                  </a:lnTo>
                  <a:lnTo>
                    <a:pt x="154189" y="252309"/>
                  </a:lnTo>
                  <a:lnTo>
                    <a:pt x="0" y="252309"/>
                  </a:lnTo>
                  <a:close/>
                </a:path>
              </a:pathLst>
            </a:custGeom>
            <a:solidFill>
              <a:srgbClr val="238D7F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FA3EC419-E6A4-4817-BF7B-CA7BADB5C3DB}"/>
                </a:ext>
              </a:extLst>
            </p:cNvPr>
            <p:cNvSpPr/>
            <p:nvPr/>
          </p:nvSpPr>
          <p:spPr>
            <a:xfrm>
              <a:off x="10006484" y="4706656"/>
              <a:ext cx="953168" cy="953168"/>
            </a:xfrm>
            <a:custGeom>
              <a:avLst/>
              <a:gdLst>
                <a:gd name="connsiteX0" fmla="*/ 84103 w 953168"/>
                <a:gd name="connsiteY0" fmla="*/ 0 h 953168"/>
                <a:gd name="connsiteX1" fmla="*/ 0 w 953168"/>
                <a:gd name="connsiteY1" fmla="*/ 0 h 953168"/>
                <a:gd name="connsiteX2" fmla="*/ 0 w 953168"/>
                <a:gd name="connsiteY2" fmla="*/ 953169 h 953168"/>
                <a:gd name="connsiteX3" fmla="*/ 953169 w 953168"/>
                <a:gd name="connsiteY3" fmla="*/ 953169 h 953168"/>
                <a:gd name="connsiteX4" fmla="*/ 953169 w 953168"/>
                <a:gd name="connsiteY4" fmla="*/ 869066 h 953168"/>
                <a:gd name="connsiteX5" fmla="*/ 84103 w 953168"/>
                <a:gd name="connsiteY5" fmla="*/ 869066 h 953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3168" h="953168">
                  <a:moveTo>
                    <a:pt x="84103" y="0"/>
                  </a:moveTo>
                  <a:lnTo>
                    <a:pt x="0" y="0"/>
                  </a:lnTo>
                  <a:lnTo>
                    <a:pt x="0" y="953169"/>
                  </a:lnTo>
                  <a:lnTo>
                    <a:pt x="953169" y="953169"/>
                  </a:lnTo>
                  <a:lnTo>
                    <a:pt x="953169" y="869066"/>
                  </a:lnTo>
                  <a:lnTo>
                    <a:pt x="84103" y="869066"/>
                  </a:lnTo>
                  <a:close/>
                </a:path>
              </a:pathLst>
            </a:custGeom>
            <a:solidFill>
              <a:srgbClr val="ED9436"/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it-IT" b="1"/>
            </a:p>
          </p:txBody>
        </p:sp>
      </p:grpSp>
    </p:spTree>
    <p:extLst>
      <p:ext uri="{BB962C8B-B14F-4D97-AF65-F5344CB8AC3E}">
        <p14:creationId xmlns:p14="http://schemas.microsoft.com/office/powerpoint/2010/main" val="39993103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641</Words>
  <Application>Microsoft Office PowerPoint</Application>
  <PresentationFormat>Widescreen</PresentationFormat>
  <Paragraphs>112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Acumin Variable Concept Wide It</vt:lpstr>
      <vt:lpstr>Arial</vt:lpstr>
      <vt:lpstr>Calibri</vt:lpstr>
      <vt:lpstr>Calibri Light</vt:lpstr>
      <vt:lpstr>Roboto Black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Debora Avella</dc:creator>
  <cp:lastModifiedBy>Gaja Pepe</cp:lastModifiedBy>
  <cp:revision>28</cp:revision>
  <dcterms:created xsi:type="dcterms:W3CDTF">2021-12-16T09:50:05Z</dcterms:created>
  <dcterms:modified xsi:type="dcterms:W3CDTF">2022-01-11T15:21:26Z</dcterms:modified>
</cp:coreProperties>
</file>