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466" r:id="rId4"/>
    <p:sldId id="463" r:id="rId5"/>
    <p:sldId id="566" r:id="rId6"/>
    <p:sldId id="567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265F9-C154-475F-B914-4B6A08E1CC90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558BC-4BE0-4A3B-A47B-2C24AD6DA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85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9075" y="812800"/>
            <a:ext cx="7112000" cy="40005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lvl="0" indent="0">
              <a:buNone/>
            </a:pPr>
            <a:r>
              <a:rPr lang="it-IT" sz="1200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lvl="0" indent="0">
              <a:buNone/>
            </a:pPr>
            <a:endParaRPr lang="it-IT" sz="1200" dirty="0">
              <a:latin typeface="Georgia" panose="02040502050405020303" pitchFamily="18" charset="0"/>
            </a:endParaRPr>
          </a:p>
          <a:p>
            <a:pPr marL="114300" lvl="0" indent="0">
              <a:buNone/>
            </a:pPr>
            <a:r>
              <a:rPr lang="it-IT" sz="1200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lvl="0" indent="0">
              <a:buNone/>
            </a:pPr>
            <a:endParaRPr lang="it-IT" sz="1200" dirty="0">
              <a:latin typeface="Georgia" panose="02040502050405020303" pitchFamily="18" charset="0"/>
            </a:endParaRPr>
          </a:p>
          <a:p>
            <a:pPr marL="114300" lvl="0" indent="0">
              <a:buNone/>
            </a:pPr>
            <a:r>
              <a:rPr lang="it-IT" sz="1200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lvl="0" indent="0">
              <a:buNone/>
            </a:pPr>
            <a:endParaRPr lang="it-IT" sz="1200" dirty="0">
              <a:latin typeface="Georgia" panose="02040502050405020303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it-IT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804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Serve? Sviluppare!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54F449-2556-BA4D-859F-2152D6F4DF7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82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Serve? Sviluppare!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54F449-2556-BA4D-859F-2152D6F4DF7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51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65E72-75AA-6C43-3909-C0A687D6E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EDA69F-74EF-08F8-4168-089930168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AE91F9-3FEE-33E5-D8ED-0C39B8E8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A37921-9F7F-9EEC-1583-4FBA2555E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60181F-F94C-B79E-E15D-5D1B2559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30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B60C03-8FC1-0E54-4616-7E349F7FE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925D034-66F9-913A-953E-304DC2E04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820F67-5656-AF97-F0CF-4ACA3A886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6A807F-8FE5-DB60-1E0F-65D9FC8E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092957-AE71-95D6-95D5-579670B4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4A3533E-3411-4FCD-2DCC-859E825C8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650673-E30B-150B-3B6C-BE2DB18F0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3CD428-53D8-0C5A-443C-6DD6DC19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D9C8F6-24C9-CF50-9DA9-EF076DEBD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D9C49C-8779-3D82-FDD0-08013F182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182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5E57D-6469-8878-BEC4-529CC538D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E18235-30F7-3AC6-769E-5E948182A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6F5F61-462B-25F9-0FD5-D3A2644E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04F344-4027-F11B-347B-902334CA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61AA0A-EF53-15A4-1517-2E33B120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314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FBA58-F9CA-0E9D-91F7-C9ACAED9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3E4F2A-FB56-4765-0BBC-306084135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64975A-C907-C12E-21A5-289269BD9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707475-C146-B378-D54F-E653F5A8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5D1545-4810-E7C3-1718-EDC90695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788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9F8A9-7B24-99E0-1645-CAE2CF5F0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E83787-1809-FEB5-A2E5-600422E46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3357A2-27A6-66B0-1B46-9CC592F49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438546-42C1-994F-AC6F-6027541C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7332DD-62B5-F792-D2D5-DC6FC095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901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9A9F0-F34B-4927-983D-E89C33BB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EBD528-7F5A-3983-3A22-55E67B4FE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A489A0-FCC9-EB02-AE77-48A64761F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F1D48D-0116-1C51-C46A-A403C754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C0D0D1-CD89-A791-E5C6-36ABED24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F61659-94F8-E249-4A96-D047194F6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43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FB99A-99CB-7B51-D6FD-D6AC64C2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83331F-83F9-6563-20C2-2A381AD9C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30A9CB-55A7-1C50-12CF-371203BE7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823FA0-EF7B-8B69-9FE6-31A040FCB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CC425EC-0188-7A6F-22CC-6F7E576C3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2A62E1-7802-EB2B-F047-9D8A4691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1B3D090-C500-3100-F4A2-73C03B6D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F6268E1-9360-A596-CE30-83D5BA4C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736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93D2D6-B2A0-377C-57D6-D57EAD2A4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41E8BE4-EF2B-7E77-E90E-64E1681E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32A80A-F9ED-DB49-A3CB-37762D15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B6A8089-C0C3-02DF-9748-7A032C2D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0C0A2D-762F-0DDD-6FB5-B6B43A54A3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38FE7-49C4-C3D2-F66A-8FE04B73CC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249EC0-163F-DE06-9F14-64F66F8C5C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03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89C881BA-7445-DCB5-65C0-F6C6836BBA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43" y="265323"/>
            <a:ext cx="1691427" cy="556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Immagine 9" descr="Immagine che contiene testo, Carattere, Elementi grafici, schermata&#10;&#10;Descrizione generata automaticamente">
            <a:extLst>
              <a:ext uri="{FF2B5EF4-FFF2-40B4-BE49-F238E27FC236}">
                <a16:creationId xmlns:a16="http://schemas.microsoft.com/office/drawing/2014/main" id="{40198E1E-863E-730E-DFCD-959CEC1CD8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0" y="222461"/>
            <a:ext cx="1757032" cy="55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172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EAC81F-DA32-17CA-DDB7-DD9B7DBF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E1DAB62-9BD2-714B-D575-4D0552C9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5F5475E-FAD3-9580-FB07-CF41BEB7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481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D45221-C9A0-08AB-3DC3-8935D252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21119-CF25-0B93-37C9-41618B9D5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4A0BB5-C3AA-EA1D-9766-CAC3491F7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90EB01-ABFA-711E-46F0-C4C7DE370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BF3621-6C5F-4669-0A79-F209A155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C24233-1D35-F97D-8583-35A7AF5A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39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D52CEB-58FA-106E-C988-1946233F1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0EFABA-BF93-BD57-3736-2626FA915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084D3F-57BD-C234-6B3B-6B6FA11C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6DBF02-9339-61C5-8E50-7FA87584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348E98-9537-B130-6E8C-BE2CEC8C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795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382008-82F6-4F83-E736-942B59F60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D2D3DC8-8F3A-65FF-64C7-3E24E5698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D3F5AC-EB83-B11C-B00B-2EEF65C1A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E08191-78A2-5598-D61E-E8185F4A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9B6F31-F38C-5BE0-1D61-A6CB8CD7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6919FD-D231-3F39-819B-FABB6B6E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74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D7BA1F-95F3-01F3-AB5A-ABFBAE82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33F5FF-B431-525D-DA97-DF76BA692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7A821A-44F3-5096-ABA0-C55D7C0C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3CEA58-FEB1-B84A-4BC1-FBD54C4D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2ED1B3-EC14-5937-03BE-F0299826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467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C379EB2-0825-EAC1-A8C0-90B9BE341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3CD2534-CF65-2803-DBB4-9F15350B6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A917DF-E8A5-668B-E705-D5C724C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920A4A-D000-FB28-7499-6BDB43DE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1478FB-9718-DF33-C0AE-8295986A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01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C8EDE-D21F-EFE6-D0F3-DBACEF2FD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70FE33-088F-68D1-D131-DE1CF33AE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9ED4DE-7A0C-F48F-6DFE-E8CAC42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576732-54FC-B275-B4C2-F7E12359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30CF5E-A3B2-7232-1233-6C3321A0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736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5E39A-357B-74A3-93FB-ACC1603E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6A9B01-3B69-0D13-6B26-01CFEA2B3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2265C8-99BE-75CC-A078-FA41533B8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CD7BB6-0297-4DFB-0971-CFE405CD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CA80A6-CE37-F580-A0B5-AFEAF6B7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959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06D08-BC24-D204-D79D-390E74B41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0341A5-6553-0D90-7DD4-D59FD6D10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F92391-3035-A4BC-CC51-182D39B3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AFF2B-CBFB-DE37-206C-02BB2C3FF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0604A5-1D62-1A0B-04C1-01AD0535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45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A9840-E1C3-430D-C523-E6FC3883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5AB28-4CDA-FB29-6B56-483BA4627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1114A6-CEAA-D385-5B92-32A730179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2A43F7-54E5-896B-EA50-0BA71500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9C4C2B-885D-658A-2401-F9FD6E6C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343BE7-CC14-F8FA-0214-AB6DC243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9650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349B-F3E8-B5D7-69A2-6B7E685D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5AC012-C28A-A1FB-0961-21B5EC37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9EF6EE-59D7-CEF5-6063-E00ABF26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849006-18CF-FBD1-7623-0FF877DB1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10D3BA3-8348-1AB3-1622-26D30D270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19E877-E3F2-7AEC-8394-CA185CF9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F44FDC-826A-0C1D-832C-4AEB70A8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5C60CC-DD96-D733-1EC9-94429DA4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9768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66919-94FE-9FE1-7CC7-8BBB0809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5B97FA-3398-B6CA-B08D-70E44164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672C58-1794-4179-07E9-8E00D80E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2972FC-6C22-2318-E29B-4F4A7500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9704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158D60-16F2-D33D-98FB-D56A581B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9F79753-625E-817A-EEA6-1F018E13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8E32C8-D945-11A0-7ABF-3FC1B2E8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31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4B771D-9417-3C88-D350-D1F6C03BB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2C39DF-3410-F365-E7DF-D3955A58E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850059-258D-D8FB-AFAB-A4274B0AF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2F3C3B-C8B7-D2DB-A895-72FD718C3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9AD43C-6C1A-50BF-7485-CEA66EA2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599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BAAEC-AE2F-158E-1D29-C24C57143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D400A0-6602-331F-F0A6-3428B02B0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1CA2CB-4C0F-78C8-E683-E90DCBB98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00F970-6628-3484-C54B-8DCB5BE8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31345E-9C42-98DE-33C3-B84E7C77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6DA30F-07BB-A7BD-8AFC-1BA3CE26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365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502413-B340-7FAD-1E41-F3D32E48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D59C8D-67AA-5BEF-9A39-03AFA3062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BEEDD2-980B-D969-ABEB-EDA5F01C7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4A2497-1189-0316-333E-F567F2C0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2F92C0-82CD-946C-B282-3DACF4BB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142DC0-3066-6480-0A5B-F6CA8557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0788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3053C-059E-781B-93A6-BF7609CA7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07080A-8DD0-5923-BEFD-F7EE14257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C65D9-E6AA-82ED-30F2-82EE16C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BD3FF-24E4-C3DB-0E20-BF11CBF2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F021A0-5EFE-0733-46B7-5B81B04F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6489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8C0065-A468-1915-1E85-054FFBA48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BB21E7-977F-D528-78DC-ABB54F1EC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84BA03-9D24-94ED-3E67-D28437BEB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5ABBB-F76E-1B99-8A9C-DD9E9408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50541-2A9D-F974-E97B-C6B0FE58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29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1FE47-7363-4030-9748-5894623D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57F891-C267-5880-CB31-55F44843B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83B7937-9210-BD5C-15D2-7B46951DA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ECBE46-A859-C06A-C126-D37CF3F4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FDE41D-281F-F49C-F043-DEAC580D5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4AC800D-6E83-3D0E-78FE-4205067B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5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81129D-53F2-9FF0-F926-FD7B859B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BC3E1E-B2F8-3B31-0DD2-9F80A170B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F11045-C982-8280-8933-72BA848A8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6059908-58AD-B28B-CF4E-1561DAEEE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99591E9-CB87-6E63-0EBE-964606D38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D09744-12C4-8E21-3522-0A3B9ED9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1FA4F67-F424-31C6-5A79-A7FADA9F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DC1542D-A2E8-30B8-41ED-82C3AE97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10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C9E1EA-53D3-4E72-3F09-F12CB3E8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FD0A690-3DF4-C319-ED6F-E4F97715C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590ADAF-F406-C04F-8AFA-EBD0AD0E9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F6588E-084D-C158-99DB-0FB53F09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45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FBC742-00DE-F464-DECE-4B25D1E8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4541D5D-B6A3-4BE0-81F5-11CDABE1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DA25BA-AB32-EA4C-AA4B-02D9530A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98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F6132-D828-8FB8-E1B2-D5B3FA56D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383AFF-71F0-C7DD-791D-CCE5CFBB0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CB4F82-B330-2646-24A1-560D373D8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D71295-5E0F-6D1E-D18C-3FB6AA5C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C58CB5-5DE4-2DA1-1282-8571618F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92B327-F8AB-523B-5DDA-8CB4E469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74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910666-B499-55FB-4B38-54A653E7F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ABD301C-5BE3-0CCC-0182-CFD7CBE50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4232739-1264-8EB0-6660-904F1A7A6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122E68-ECE1-9642-6045-0E120ED1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BD52C5-46BA-CE16-6E88-68989FC1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6A1957-8B2B-06F2-3226-3B9583A80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01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C91FC8-C63A-2EB0-3EDF-CCA17B889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AF57C5-541A-44CD-AD2F-EE50FC2C3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AD2F-1693-C91C-A8EB-1C931D087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91F3-24C9-449C-8A63-B41C6443AD91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90D55D-3D34-8C83-1B4C-FDA360E6DD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A986C2-B1C7-873A-6026-FEADCEE67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7C6E9-395E-48BC-9FE4-A9C8B8E78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7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F5AD020-C049-95FE-8B2D-A80ADF01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C4DDB1-3071-400C-66BF-0D103197A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C84044-B8D9-EE08-92AB-AB2017E10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E67-C397-EC4F-8F6E-93325C0538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85EF6-5600-3575-8657-CC0485C4E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FA8095-303F-0DE1-9CB5-EFC1FDF44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1C52-A5C2-214A-92C8-2F6D9E06B2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8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331221-37E7-FB0D-55F7-63C058D6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9C145B-1D6B-288E-190F-63E664753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65F0E4-2EF0-8A0C-4471-BF8CE085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498862-E7DB-0048-9CD0-B73DB80071B5}" type="datetimeFigureOut">
              <a:rPr lang="it-IT" smtClean="0"/>
              <a:t>27/09/2024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A59A9-52CD-E403-EE91-CDA84C3B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97C30D-01AD-B68A-2BD9-E6F001FA9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84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3C85A-68DE-064D-5691-2BF3CBBAC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1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All</a:t>
            </a:r>
            <a:r>
              <a:rPr lang="it-IT" dirty="0"/>
              <a:t>. d – ORGANIGRAMMA</a:t>
            </a:r>
            <a:br>
              <a:rPr lang="it-IT" dirty="0"/>
            </a:br>
            <a:r>
              <a:rPr lang="it-IT" dirty="0"/>
              <a:t>Con esempi costruiti su quelli della mappa </a:t>
            </a:r>
            <a:r>
              <a:rPr lang="it-IT" dirty="0" err="1"/>
              <a:t>operations</a:t>
            </a:r>
            <a:r>
              <a:rPr lang="it-IT" dirty="0"/>
              <a:t>/ruoli</a:t>
            </a:r>
          </a:p>
        </p:txBody>
      </p:sp>
    </p:spTree>
    <p:extLst>
      <p:ext uri="{BB962C8B-B14F-4D97-AF65-F5344CB8AC3E}">
        <p14:creationId xmlns:p14="http://schemas.microsoft.com/office/powerpoint/2010/main" val="214104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B78E8DC0-FBD4-CE22-9482-F91CE304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86639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Organigramma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9B657CA-DBEA-E1F4-243F-905316A2C68C}"/>
              </a:ext>
            </a:extLst>
          </p:cNvPr>
          <p:cNvGraphicFramePr>
            <a:graphicFrameLocks noGrp="1"/>
          </p:cNvGraphicFramePr>
          <p:nvPr/>
        </p:nvGraphicFramePr>
        <p:xfrm>
          <a:off x="606961" y="1401288"/>
          <a:ext cx="10947730" cy="586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47730">
                  <a:extLst>
                    <a:ext uri="{9D8B030D-6E8A-4147-A177-3AD203B41FA5}">
                      <a16:colId xmlns:a16="http://schemas.microsoft.com/office/drawing/2014/main" val="795019090"/>
                    </a:ext>
                  </a:extLst>
                </a:gridCol>
              </a:tblGrid>
              <a:tr h="586639">
                <a:tc>
                  <a:txBody>
                    <a:bodyPr/>
                    <a:lstStyle/>
                    <a:p>
                      <a:r>
                        <a:rPr lang="it-IT" sz="1600" dirty="0"/>
                        <a:t>Inserite qui l’ipotesi di organigramma per la vostra Mini Buona Impresa, ricordando di inserire tutte le funzioni utili al presidio delle attività e i rapporti gerarchici tra esse.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906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33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59DB64D-81CB-4D97-84C6-4C499BCB0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72" y="79512"/>
            <a:ext cx="11611265" cy="67784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1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				 </a:t>
            </a:r>
          </a:p>
          <a:p>
            <a:pPr marL="0" indent="0">
              <a:buNone/>
            </a:pPr>
            <a:r>
              <a:rPr lang="it-IT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</a:t>
            </a:r>
          </a:p>
          <a:p>
            <a:pPr marL="0" indent="0">
              <a:buNone/>
            </a:pPr>
            <a:r>
              <a:rPr lang="it-IT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			</a:t>
            </a:r>
          </a:p>
          <a:p>
            <a:pPr marL="914400" lvl="2" indent="0">
              <a:buNone/>
            </a:pPr>
            <a:endParaRPr lang="it-IT" sz="1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dirty="0"/>
              <a:t>																						          </a:t>
            </a:r>
            <a:r>
              <a:rPr lang="it-IT" sz="1200" dirty="0"/>
              <a:t>Legenda</a:t>
            </a:r>
          </a:p>
          <a:p>
            <a:pPr marL="0" indent="0">
              <a:buNone/>
            </a:pPr>
            <a:r>
              <a:rPr lang="it-IT" dirty="0"/>
              <a:t>										          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7319015-0BFC-478A-90D7-BD584D2CF405}"/>
              </a:ext>
            </a:extLst>
          </p:cNvPr>
          <p:cNvSpPr/>
          <p:nvPr/>
        </p:nvSpPr>
        <p:spPr>
          <a:xfrm>
            <a:off x="6881413" y="1721054"/>
            <a:ext cx="1705209" cy="7954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Studio commercialista</a:t>
            </a:r>
          </a:p>
          <a:p>
            <a:pPr algn="ctr"/>
            <a:endParaRPr lang="it-IT" sz="1400" dirty="0"/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ACAAF706-9841-4812-84A6-A7BD438ACD69}"/>
              </a:ext>
            </a:extLst>
          </p:cNvPr>
          <p:cNvSpPr/>
          <p:nvPr/>
        </p:nvSpPr>
        <p:spPr>
          <a:xfrm>
            <a:off x="8407427" y="3104310"/>
            <a:ext cx="1898617" cy="851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Responsabile Marketing e Vendite</a:t>
            </a:r>
          </a:p>
          <a:p>
            <a:pPr algn="ctr"/>
            <a:r>
              <a:rPr lang="it-IT" sz="1400" dirty="0"/>
              <a:t>Paola</a:t>
            </a: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CF5881DD-BFD2-45BC-BCBF-F9F5632BDDCA}"/>
              </a:ext>
            </a:extLst>
          </p:cNvPr>
          <p:cNvSpPr/>
          <p:nvPr/>
        </p:nvSpPr>
        <p:spPr>
          <a:xfrm>
            <a:off x="2053895" y="3114908"/>
            <a:ext cx="1847842" cy="89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Responsabile Progettazione</a:t>
            </a:r>
          </a:p>
          <a:p>
            <a:pPr algn="ctr"/>
            <a:r>
              <a:rPr lang="it-IT" sz="1400" dirty="0"/>
              <a:t>Giorgia</a:t>
            </a:r>
          </a:p>
          <a:p>
            <a:pPr algn="ctr"/>
            <a:endParaRPr lang="it-IT" sz="1400" dirty="0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903158FF-1B1E-460E-980A-C0EB707221C9}"/>
              </a:ext>
            </a:extLst>
          </p:cNvPr>
          <p:cNvCxnSpPr>
            <a:cxnSpLocks/>
          </p:cNvCxnSpPr>
          <p:nvPr/>
        </p:nvCxnSpPr>
        <p:spPr>
          <a:xfrm flipV="1">
            <a:off x="7750629" y="3549140"/>
            <a:ext cx="0" cy="13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A994E052-2F86-F686-71DB-56550A725340}"/>
              </a:ext>
            </a:extLst>
          </p:cNvPr>
          <p:cNvSpPr/>
          <p:nvPr/>
        </p:nvSpPr>
        <p:spPr>
          <a:xfrm>
            <a:off x="5051393" y="708328"/>
            <a:ext cx="2042439" cy="77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Direttrice Generale</a:t>
            </a:r>
          </a:p>
          <a:p>
            <a:pPr algn="ctr"/>
            <a:r>
              <a:rPr lang="it-IT" sz="1600" dirty="0"/>
              <a:t>Giulia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FDD236A-2BA0-6D4F-4536-D10E1F20902E}"/>
              </a:ext>
            </a:extLst>
          </p:cNvPr>
          <p:cNvSpPr/>
          <p:nvPr/>
        </p:nvSpPr>
        <p:spPr>
          <a:xfrm>
            <a:off x="5114983" y="3079000"/>
            <a:ext cx="1978849" cy="866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Responsabile Produzione e Acquisti</a:t>
            </a:r>
          </a:p>
          <a:p>
            <a:pPr algn="ctr"/>
            <a:r>
              <a:rPr lang="it-IT" sz="1400" dirty="0"/>
              <a:t>Marco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AC1A263-FB0B-BBA8-EB23-2429FAEF1D3E}"/>
              </a:ext>
            </a:extLst>
          </p:cNvPr>
          <p:cNvSpPr/>
          <p:nvPr/>
        </p:nvSpPr>
        <p:spPr>
          <a:xfrm>
            <a:off x="5114983" y="4393410"/>
            <a:ext cx="1978849" cy="746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Sartorie indipendenti</a:t>
            </a:r>
          </a:p>
          <a:p>
            <a:pPr algn="ctr"/>
            <a:r>
              <a:rPr lang="it-IT" sz="1400" dirty="0"/>
              <a:t> 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2F9FC09-709A-7DEC-CDF0-E6866F495AC3}"/>
              </a:ext>
            </a:extLst>
          </p:cNvPr>
          <p:cNvCxnSpPr>
            <a:cxnSpLocks/>
          </p:cNvCxnSpPr>
          <p:nvPr/>
        </p:nvCxnSpPr>
        <p:spPr>
          <a:xfrm>
            <a:off x="6096000" y="1499643"/>
            <a:ext cx="15433" cy="1421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286D39DD-9D2A-507C-9106-9075BA16362C}"/>
              </a:ext>
            </a:extLst>
          </p:cNvPr>
          <p:cNvCxnSpPr>
            <a:cxnSpLocks/>
          </p:cNvCxnSpPr>
          <p:nvPr/>
        </p:nvCxnSpPr>
        <p:spPr>
          <a:xfrm>
            <a:off x="6120066" y="2043871"/>
            <a:ext cx="801763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2C98FCF9-ECF0-F4EA-6588-5D879A712D78}"/>
              </a:ext>
            </a:extLst>
          </p:cNvPr>
          <p:cNvCxnSpPr>
            <a:cxnSpLocks/>
          </p:cNvCxnSpPr>
          <p:nvPr/>
        </p:nvCxnSpPr>
        <p:spPr>
          <a:xfrm flipH="1">
            <a:off x="2986105" y="2920753"/>
            <a:ext cx="2500296" cy="79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9726A69-2140-65D9-5524-6ED54FB5CF96}"/>
              </a:ext>
            </a:extLst>
          </p:cNvPr>
          <p:cNvCxnSpPr>
            <a:cxnSpLocks/>
          </p:cNvCxnSpPr>
          <p:nvPr/>
        </p:nvCxnSpPr>
        <p:spPr>
          <a:xfrm>
            <a:off x="5486401" y="2920753"/>
            <a:ext cx="38601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9DE6DC6D-CB46-4895-64DC-E8C1F25E843B}"/>
              </a:ext>
            </a:extLst>
          </p:cNvPr>
          <p:cNvCxnSpPr>
            <a:cxnSpLocks/>
            <a:endCxn id="47" idx="0"/>
          </p:cNvCxnSpPr>
          <p:nvPr/>
        </p:nvCxnSpPr>
        <p:spPr>
          <a:xfrm flipH="1">
            <a:off x="2977816" y="2903854"/>
            <a:ext cx="8289" cy="2110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4DB7C936-DB33-6F74-E70E-0D8B80D0E622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6104408" y="2930034"/>
            <a:ext cx="1445" cy="148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C27FDAD-DB63-EA7D-DCE4-1B52B8B5345D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9346568" y="2928712"/>
            <a:ext cx="10168" cy="175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6FC07EE9-BAAB-C736-8159-C288BD4C2302}"/>
              </a:ext>
            </a:extLst>
          </p:cNvPr>
          <p:cNvCxnSpPr>
            <a:cxnSpLocks/>
          </p:cNvCxnSpPr>
          <p:nvPr/>
        </p:nvCxnSpPr>
        <p:spPr>
          <a:xfrm flipH="1">
            <a:off x="9424878" y="3718608"/>
            <a:ext cx="1" cy="169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57F90A8-6300-17B2-F0EB-EEED54E6D4E5}"/>
              </a:ext>
            </a:extLst>
          </p:cNvPr>
          <p:cNvCxnSpPr>
            <a:cxnSpLocks/>
          </p:cNvCxnSpPr>
          <p:nvPr/>
        </p:nvCxnSpPr>
        <p:spPr>
          <a:xfrm>
            <a:off x="5237713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D39720C-DFD7-4362-0182-EFE40D437F2A}"/>
              </a:ext>
            </a:extLst>
          </p:cNvPr>
          <p:cNvCxnSpPr/>
          <p:nvPr/>
        </p:nvCxnSpPr>
        <p:spPr>
          <a:xfrm>
            <a:off x="6542843" y="413821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8014ECE-C460-5AFD-CD15-35D3280A609F}"/>
              </a:ext>
            </a:extLst>
          </p:cNvPr>
          <p:cNvCxnSpPr>
            <a:cxnSpLocks/>
          </p:cNvCxnSpPr>
          <p:nvPr/>
        </p:nvCxnSpPr>
        <p:spPr>
          <a:xfrm>
            <a:off x="6924586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B4A19B55-6CD8-E1F8-8C97-3A024E82C500}"/>
              </a:ext>
            </a:extLst>
          </p:cNvPr>
          <p:cNvCxnSpPr/>
          <p:nvPr/>
        </p:nvCxnSpPr>
        <p:spPr>
          <a:xfrm>
            <a:off x="5060272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BC37CEC-90CC-DAAE-41A3-4DBEEAB39FE1}"/>
              </a:ext>
            </a:extLst>
          </p:cNvPr>
          <p:cNvCxnSpPr>
            <a:cxnSpLocks/>
          </p:cNvCxnSpPr>
          <p:nvPr/>
        </p:nvCxnSpPr>
        <p:spPr>
          <a:xfrm>
            <a:off x="5237713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tangolo 107">
            <a:extLst>
              <a:ext uri="{FF2B5EF4-FFF2-40B4-BE49-F238E27FC236}">
                <a16:creationId xmlns:a16="http://schemas.microsoft.com/office/drawing/2014/main" id="{70D036D3-89B7-A7A2-E6BF-EDDBB84B1B3E}"/>
              </a:ext>
            </a:extLst>
          </p:cNvPr>
          <p:cNvSpPr/>
          <p:nvPr/>
        </p:nvSpPr>
        <p:spPr>
          <a:xfrm>
            <a:off x="10495060" y="5693133"/>
            <a:ext cx="1264168" cy="4758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200" b="1" dirty="0"/>
              <a:t>Collaboratore non dipendente </a:t>
            </a:r>
          </a:p>
          <a:p>
            <a:pPr algn="ctr"/>
            <a:r>
              <a:rPr lang="it-IT" sz="1400" dirty="0"/>
              <a:t> 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95C78C50-5595-36FC-F955-E5E732E15840}"/>
              </a:ext>
            </a:extLst>
          </p:cNvPr>
          <p:cNvCxnSpPr/>
          <p:nvPr/>
        </p:nvCxnSpPr>
        <p:spPr>
          <a:xfrm>
            <a:off x="5309670" y="2043871"/>
            <a:ext cx="801763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Rettangolo 23">
            <a:extLst>
              <a:ext uri="{FF2B5EF4-FFF2-40B4-BE49-F238E27FC236}">
                <a16:creationId xmlns:a16="http://schemas.microsoft.com/office/drawing/2014/main" id="{2178CB3D-F5F4-8062-63B4-6141427494C3}"/>
              </a:ext>
            </a:extLst>
          </p:cNvPr>
          <p:cNvSpPr/>
          <p:nvPr/>
        </p:nvSpPr>
        <p:spPr>
          <a:xfrm>
            <a:off x="3565652" y="1738955"/>
            <a:ext cx="1705209" cy="7818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Società informatica</a:t>
            </a:r>
          </a:p>
          <a:p>
            <a:pPr algn="ctr"/>
            <a:endParaRPr lang="it-IT" sz="1400" dirty="0"/>
          </a:p>
        </p:txBody>
      </p: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518B952-103A-4886-D223-803660533807}"/>
              </a:ext>
            </a:extLst>
          </p:cNvPr>
          <p:cNvCxnSpPr>
            <a:cxnSpLocks/>
          </p:cNvCxnSpPr>
          <p:nvPr/>
        </p:nvCxnSpPr>
        <p:spPr>
          <a:xfrm>
            <a:off x="6120066" y="4004361"/>
            <a:ext cx="0" cy="35702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9" name="Rettangolo 58">
            <a:extLst>
              <a:ext uri="{FF2B5EF4-FFF2-40B4-BE49-F238E27FC236}">
                <a16:creationId xmlns:a16="http://schemas.microsoft.com/office/drawing/2014/main" id="{BFCD891C-EA7E-DF77-7C07-BBD0B45DA941}"/>
              </a:ext>
            </a:extLst>
          </p:cNvPr>
          <p:cNvSpPr/>
          <p:nvPr/>
        </p:nvSpPr>
        <p:spPr>
          <a:xfrm>
            <a:off x="8367310" y="4393410"/>
            <a:ext cx="1978849" cy="746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Agenti indipendenti</a:t>
            </a:r>
          </a:p>
          <a:p>
            <a:pPr algn="ctr"/>
            <a:r>
              <a:rPr lang="it-IT" sz="1400" dirty="0"/>
              <a:t> 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D4192822-B9A0-C2C5-1E37-5308B095EADB}"/>
              </a:ext>
            </a:extLst>
          </p:cNvPr>
          <p:cNvCxnSpPr>
            <a:cxnSpLocks/>
          </p:cNvCxnSpPr>
          <p:nvPr/>
        </p:nvCxnSpPr>
        <p:spPr>
          <a:xfrm>
            <a:off x="9424878" y="4004360"/>
            <a:ext cx="0" cy="35702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68" name="Tabella 67">
            <a:extLst>
              <a:ext uri="{FF2B5EF4-FFF2-40B4-BE49-F238E27FC236}">
                <a16:creationId xmlns:a16="http://schemas.microsoft.com/office/drawing/2014/main" id="{92776E84-CBE8-287E-F7D7-231AB0EFA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24799"/>
              </p:ext>
            </p:extLst>
          </p:nvPr>
        </p:nvGraphicFramePr>
        <p:xfrm>
          <a:off x="1924050" y="175176"/>
          <a:ext cx="8803109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2625">
                  <a:extLst>
                    <a:ext uri="{9D8B030D-6E8A-4147-A177-3AD203B41FA5}">
                      <a16:colId xmlns:a16="http://schemas.microsoft.com/office/drawing/2014/main" val="222707444"/>
                    </a:ext>
                  </a:extLst>
                </a:gridCol>
                <a:gridCol w="6850484">
                  <a:extLst>
                    <a:ext uri="{9D8B030D-6E8A-4147-A177-3AD203B41FA5}">
                      <a16:colId xmlns:a16="http://schemas.microsoft.com/office/drawing/2014/main" val="2381750164"/>
                    </a:ext>
                  </a:extLst>
                </a:gridCol>
              </a:tblGrid>
              <a:tr h="130810">
                <a:tc>
                  <a:txBody>
                    <a:bodyPr/>
                    <a:lstStyle/>
                    <a:p>
                      <a:r>
                        <a:rPr lang="it-IT" sz="1800" kern="100">
                          <a:effectLst/>
                        </a:rPr>
                        <a:t>Gruppo di Lavoro:</a:t>
                      </a:r>
                      <a:endParaRPr lang="it-IT" sz="18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800" kern="100" dirty="0">
                          <a:effectLst/>
                        </a:rPr>
                        <a:t>Produzione e vendita capi di abbigliamento in materiali naturali</a:t>
                      </a:r>
                      <a:endParaRPr lang="it-IT" sz="18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313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01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59DB64D-81CB-4D97-84C6-4C499BCB0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735" y="634711"/>
            <a:ext cx="11611265" cy="57546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1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				 </a:t>
            </a:r>
          </a:p>
          <a:p>
            <a:pPr marL="0" indent="0">
              <a:buNone/>
            </a:pPr>
            <a:r>
              <a:rPr lang="it-IT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</a:t>
            </a:r>
          </a:p>
          <a:p>
            <a:pPr marL="0" indent="0">
              <a:buNone/>
            </a:pPr>
            <a:r>
              <a:rPr lang="it-IT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				</a:t>
            </a:r>
          </a:p>
          <a:p>
            <a:pPr marL="914400" lvl="2" indent="0">
              <a:buNone/>
            </a:pPr>
            <a:endParaRPr lang="it-IT" sz="1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dirty="0"/>
              <a:t>																						          </a:t>
            </a:r>
            <a:r>
              <a:rPr lang="it-IT" sz="1200" dirty="0"/>
              <a:t>Legenda</a:t>
            </a:r>
          </a:p>
          <a:p>
            <a:pPr marL="0" indent="0">
              <a:buNone/>
            </a:pPr>
            <a:r>
              <a:rPr lang="it-IT" dirty="0"/>
              <a:t>										          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7319015-0BFC-478A-90D7-BD584D2CF405}"/>
              </a:ext>
            </a:extLst>
          </p:cNvPr>
          <p:cNvSpPr/>
          <p:nvPr/>
        </p:nvSpPr>
        <p:spPr>
          <a:xfrm>
            <a:off x="6881413" y="1721054"/>
            <a:ext cx="1705209" cy="7954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Studio commercialista</a:t>
            </a:r>
          </a:p>
          <a:p>
            <a:pPr algn="ctr"/>
            <a:endParaRPr lang="it-IT" sz="1400" dirty="0"/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ACAAF706-9841-4812-84A6-A7BD438ACD69}"/>
              </a:ext>
            </a:extLst>
          </p:cNvPr>
          <p:cNvSpPr/>
          <p:nvPr/>
        </p:nvSpPr>
        <p:spPr>
          <a:xfrm>
            <a:off x="8407427" y="3104310"/>
            <a:ext cx="1898617" cy="851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Guide turistiche</a:t>
            </a:r>
          </a:p>
          <a:p>
            <a:pPr algn="ctr"/>
            <a:r>
              <a:rPr lang="it-IT" sz="1400" dirty="0"/>
              <a:t>Mara, Paolo, Giovanni</a:t>
            </a: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CF5881DD-BFD2-45BC-BCBF-F9F5632BDDCA}"/>
              </a:ext>
            </a:extLst>
          </p:cNvPr>
          <p:cNvSpPr/>
          <p:nvPr/>
        </p:nvSpPr>
        <p:spPr>
          <a:xfrm>
            <a:off x="1875676" y="3158816"/>
            <a:ext cx="1847842" cy="897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Travel Designer</a:t>
            </a:r>
          </a:p>
          <a:p>
            <a:pPr algn="ctr"/>
            <a:r>
              <a:rPr lang="it-IT" sz="1400" dirty="0"/>
              <a:t>Giorgia</a:t>
            </a:r>
          </a:p>
          <a:p>
            <a:pPr algn="ctr"/>
            <a:endParaRPr lang="it-IT" sz="1400" dirty="0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903158FF-1B1E-460E-980A-C0EB707221C9}"/>
              </a:ext>
            </a:extLst>
          </p:cNvPr>
          <p:cNvCxnSpPr>
            <a:cxnSpLocks/>
          </p:cNvCxnSpPr>
          <p:nvPr/>
        </p:nvCxnSpPr>
        <p:spPr>
          <a:xfrm flipV="1">
            <a:off x="7750629" y="3549140"/>
            <a:ext cx="0" cy="13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A994E052-2F86-F686-71DB-56550A725340}"/>
              </a:ext>
            </a:extLst>
          </p:cNvPr>
          <p:cNvSpPr/>
          <p:nvPr/>
        </p:nvSpPr>
        <p:spPr>
          <a:xfrm>
            <a:off x="5051393" y="708328"/>
            <a:ext cx="2042439" cy="77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Direttrice Generale</a:t>
            </a:r>
          </a:p>
          <a:p>
            <a:pPr algn="ctr"/>
            <a:r>
              <a:rPr lang="it-IT" sz="1600" dirty="0"/>
              <a:t>Veronica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FDD236A-2BA0-6D4F-4536-D10E1F20902E}"/>
              </a:ext>
            </a:extLst>
          </p:cNvPr>
          <p:cNvSpPr/>
          <p:nvPr/>
        </p:nvSpPr>
        <p:spPr>
          <a:xfrm>
            <a:off x="5114983" y="3079000"/>
            <a:ext cx="1978849" cy="866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Responsabile Marketing e Vendite</a:t>
            </a:r>
          </a:p>
          <a:p>
            <a:pPr algn="ctr"/>
            <a:r>
              <a:rPr lang="it-IT" sz="1400" dirty="0"/>
              <a:t>Marco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AC1A263-FB0B-BBA8-EB23-2429FAEF1D3E}"/>
              </a:ext>
            </a:extLst>
          </p:cNvPr>
          <p:cNvSpPr/>
          <p:nvPr/>
        </p:nvSpPr>
        <p:spPr>
          <a:xfrm>
            <a:off x="5114983" y="4393410"/>
            <a:ext cx="1978849" cy="746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400" b="1" dirty="0"/>
              <a:t>Società informatica</a:t>
            </a:r>
          </a:p>
          <a:p>
            <a:pPr algn="ctr"/>
            <a:r>
              <a:rPr lang="it-IT" sz="1400" dirty="0"/>
              <a:t> 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2F9FC09-709A-7DEC-CDF0-E6866F495AC3}"/>
              </a:ext>
            </a:extLst>
          </p:cNvPr>
          <p:cNvCxnSpPr>
            <a:cxnSpLocks/>
          </p:cNvCxnSpPr>
          <p:nvPr/>
        </p:nvCxnSpPr>
        <p:spPr>
          <a:xfrm>
            <a:off x="6096000" y="1499643"/>
            <a:ext cx="15433" cy="1421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286D39DD-9D2A-507C-9106-9075BA16362C}"/>
              </a:ext>
            </a:extLst>
          </p:cNvPr>
          <p:cNvCxnSpPr>
            <a:cxnSpLocks/>
          </p:cNvCxnSpPr>
          <p:nvPr/>
        </p:nvCxnSpPr>
        <p:spPr>
          <a:xfrm>
            <a:off x="6120066" y="2043871"/>
            <a:ext cx="801763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2C98FCF9-ECF0-F4EA-6588-5D879A712D78}"/>
              </a:ext>
            </a:extLst>
          </p:cNvPr>
          <p:cNvCxnSpPr>
            <a:cxnSpLocks/>
          </p:cNvCxnSpPr>
          <p:nvPr/>
        </p:nvCxnSpPr>
        <p:spPr>
          <a:xfrm flipH="1">
            <a:off x="2799597" y="2920753"/>
            <a:ext cx="2686804" cy="270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9726A69-2140-65D9-5524-6ED54FB5CF96}"/>
              </a:ext>
            </a:extLst>
          </p:cNvPr>
          <p:cNvCxnSpPr>
            <a:cxnSpLocks/>
          </p:cNvCxnSpPr>
          <p:nvPr/>
        </p:nvCxnSpPr>
        <p:spPr>
          <a:xfrm>
            <a:off x="5486401" y="2920753"/>
            <a:ext cx="38601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9DE6DC6D-CB46-4895-64DC-E8C1F25E843B}"/>
              </a:ext>
            </a:extLst>
          </p:cNvPr>
          <p:cNvCxnSpPr>
            <a:cxnSpLocks/>
            <a:endCxn id="47" idx="0"/>
          </p:cNvCxnSpPr>
          <p:nvPr/>
        </p:nvCxnSpPr>
        <p:spPr>
          <a:xfrm flipH="1">
            <a:off x="2799597" y="2947762"/>
            <a:ext cx="8289" cy="2110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4DB7C936-DB33-6F74-E70E-0D8B80D0E622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6104408" y="2930034"/>
            <a:ext cx="1445" cy="148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C27FDAD-DB63-EA7D-DCE4-1B52B8B5345D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9346568" y="2928712"/>
            <a:ext cx="10168" cy="175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6FC07EE9-BAAB-C736-8159-C288BD4C2302}"/>
              </a:ext>
            </a:extLst>
          </p:cNvPr>
          <p:cNvCxnSpPr>
            <a:cxnSpLocks/>
          </p:cNvCxnSpPr>
          <p:nvPr/>
        </p:nvCxnSpPr>
        <p:spPr>
          <a:xfrm flipH="1">
            <a:off x="9424878" y="3718608"/>
            <a:ext cx="1" cy="169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57F90A8-6300-17B2-F0EB-EEED54E6D4E5}"/>
              </a:ext>
            </a:extLst>
          </p:cNvPr>
          <p:cNvCxnSpPr>
            <a:cxnSpLocks/>
          </p:cNvCxnSpPr>
          <p:nvPr/>
        </p:nvCxnSpPr>
        <p:spPr>
          <a:xfrm>
            <a:off x="5237713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D39720C-DFD7-4362-0182-EFE40D437F2A}"/>
              </a:ext>
            </a:extLst>
          </p:cNvPr>
          <p:cNvCxnSpPr/>
          <p:nvPr/>
        </p:nvCxnSpPr>
        <p:spPr>
          <a:xfrm>
            <a:off x="6542843" y="413821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8014ECE-C460-5AFD-CD15-35D3280A609F}"/>
              </a:ext>
            </a:extLst>
          </p:cNvPr>
          <p:cNvCxnSpPr>
            <a:cxnSpLocks/>
          </p:cNvCxnSpPr>
          <p:nvPr/>
        </p:nvCxnSpPr>
        <p:spPr>
          <a:xfrm>
            <a:off x="6924586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B4A19B55-6CD8-E1F8-8C97-3A024E82C500}"/>
              </a:ext>
            </a:extLst>
          </p:cNvPr>
          <p:cNvCxnSpPr/>
          <p:nvPr/>
        </p:nvCxnSpPr>
        <p:spPr>
          <a:xfrm>
            <a:off x="5060272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BC37CEC-90CC-DAAE-41A3-4DBEEAB39FE1}"/>
              </a:ext>
            </a:extLst>
          </p:cNvPr>
          <p:cNvCxnSpPr>
            <a:cxnSpLocks/>
          </p:cNvCxnSpPr>
          <p:nvPr/>
        </p:nvCxnSpPr>
        <p:spPr>
          <a:xfrm>
            <a:off x="5237713" y="418340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tangolo 107">
            <a:extLst>
              <a:ext uri="{FF2B5EF4-FFF2-40B4-BE49-F238E27FC236}">
                <a16:creationId xmlns:a16="http://schemas.microsoft.com/office/drawing/2014/main" id="{70D036D3-89B7-A7A2-E6BF-EDDBB84B1B3E}"/>
              </a:ext>
            </a:extLst>
          </p:cNvPr>
          <p:cNvSpPr/>
          <p:nvPr/>
        </p:nvSpPr>
        <p:spPr>
          <a:xfrm>
            <a:off x="10495060" y="5626177"/>
            <a:ext cx="1264168" cy="542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  <a:p>
            <a:pPr algn="ctr"/>
            <a:r>
              <a:rPr lang="it-IT" sz="1200" b="1" dirty="0"/>
              <a:t>Collaboratore non dipendente </a:t>
            </a:r>
          </a:p>
          <a:p>
            <a:pPr algn="ctr"/>
            <a:r>
              <a:rPr lang="it-IT" sz="1400" dirty="0"/>
              <a:t> </a:t>
            </a:r>
          </a:p>
        </p:txBody>
      </p: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518B952-103A-4886-D223-803660533807}"/>
              </a:ext>
            </a:extLst>
          </p:cNvPr>
          <p:cNvCxnSpPr>
            <a:cxnSpLocks/>
          </p:cNvCxnSpPr>
          <p:nvPr/>
        </p:nvCxnSpPr>
        <p:spPr>
          <a:xfrm>
            <a:off x="6120066" y="4004361"/>
            <a:ext cx="0" cy="35702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0E4BF5E-5137-ADAB-3C8C-011AE4D7E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21977"/>
              </p:ext>
            </p:extLst>
          </p:nvPr>
        </p:nvGraphicFramePr>
        <p:xfrm>
          <a:off x="2694340" y="124380"/>
          <a:ext cx="7325960" cy="353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9153">
                  <a:extLst>
                    <a:ext uri="{9D8B030D-6E8A-4147-A177-3AD203B41FA5}">
                      <a16:colId xmlns:a16="http://schemas.microsoft.com/office/drawing/2014/main" val="801300936"/>
                    </a:ext>
                  </a:extLst>
                </a:gridCol>
                <a:gridCol w="5406807">
                  <a:extLst>
                    <a:ext uri="{9D8B030D-6E8A-4147-A177-3AD203B41FA5}">
                      <a16:colId xmlns:a16="http://schemas.microsoft.com/office/drawing/2014/main" val="666887541"/>
                    </a:ext>
                  </a:extLst>
                </a:gridCol>
              </a:tblGrid>
              <a:tr h="353618">
                <a:tc>
                  <a:txBody>
                    <a:bodyPr/>
                    <a:lstStyle/>
                    <a:p>
                      <a:r>
                        <a:rPr lang="it-IT" sz="1800" kern="100" dirty="0">
                          <a:effectLst/>
                        </a:rPr>
                        <a:t>Gruppo di Lavoro:</a:t>
                      </a:r>
                      <a:endParaRPr lang="it-IT" sz="18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800" kern="100" dirty="0">
                          <a:effectLst/>
                        </a:rPr>
                        <a:t>Valorizzazione turistica del nostro territorio</a:t>
                      </a:r>
                      <a:endParaRPr lang="it-IT" sz="18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4236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68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273</Words>
  <Application>Microsoft Office PowerPoint</Application>
  <PresentationFormat>Widescreen</PresentationFormat>
  <Paragraphs>86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Calibri Light</vt:lpstr>
      <vt:lpstr>Georgia</vt:lpstr>
      <vt:lpstr>Tema di Office</vt:lpstr>
      <vt:lpstr>1_Tema di Office</vt:lpstr>
      <vt:lpstr>2_Tema di Office</vt:lpstr>
      <vt:lpstr>All. d – ORGANIGRAMMA Con esempi costruiti su quelli della mappa operations/ruoli</vt:lpstr>
      <vt:lpstr>Organigramma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Michela Brignoli</dc:creator>
  <cp:lastModifiedBy>Michela Brignoli</cp:lastModifiedBy>
  <cp:revision>21</cp:revision>
  <dcterms:created xsi:type="dcterms:W3CDTF">2022-11-20T11:18:07Z</dcterms:created>
  <dcterms:modified xsi:type="dcterms:W3CDTF">2024-09-27T16:06:06Z</dcterms:modified>
</cp:coreProperties>
</file>