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9"/>
  </p:notesMasterIdLst>
  <p:sldIdLst>
    <p:sldId id="256" r:id="rId3"/>
    <p:sldId id="466" r:id="rId4"/>
    <p:sldId id="465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82" userDrawn="1">
          <p15:clr>
            <a:srgbClr val="A4A3A4"/>
          </p15:clr>
        </p15:guide>
        <p15:guide id="2" pos="4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91" d="100"/>
          <a:sy n="91" d="100"/>
        </p:scale>
        <p:origin x="341" y="58"/>
      </p:cViewPr>
      <p:guideLst>
        <p:guide orient="horz" pos="482"/>
        <p:guide pos="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7B457A-A3BF-40F3-90DF-93DA6824E4CC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79B61-5919-4D58-8DF5-4C1CC5B5FDE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92344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19075" y="812800"/>
            <a:ext cx="7112000" cy="40005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lvl="0" indent="0">
              <a:buNone/>
            </a:pPr>
            <a:r>
              <a:rPr lang="it-IT" sz="1200" dirty="0">
                <a:latin typeface="Georgia" panose="02040502050405020303" pitchFamily="18" charset="0"/>
              </a:rPr>
              <a:t>Dal libro dei sogni, un primo passo di concretezza</a:t>
            </a:r>
          </a:p>
          <a:p>
            <a:pPr marL="114300" lvl="0" indent="0">
              <a:buNone/>
            </a:pPr>
            <a:endParaRPr lang="it-IT" sz="1200" dirty="0">
              <a:latin typeface="Georgia" panose="02040502050405020303" pitchFamily="18" charset="0"/>
            </a:endParaRPr>
          </a:p>
          <a:p>
            <a:pPr marL="114300" lvl="0" indent="0">
              <a:buNone/>
            </a:pPr>
            <a:r>
              <a:rPr lang="it-IT" sz="1200" dirty="0">
                <a:latin typeface="Georgia" panose="02040502050405020303" pitchFamily="18" charset="0"/>
              </a:rPr>
              <a:t>Siete Topolino, pensate a come son fatti i tre pilastri della vostra impresa</a:t>
            </a:r>
          </a:p>
          <a:p>
            <a:pPr marL="114300" lvl="0" indent="0">
              <a:buNone/>
            </a:pPr>
            <a:endParaRPr lang="it-IT" sz="1200" dirty="0">
              <a:latin typeface="Georgia" panose="02040502050405020303" pitchFamily="18" charset="0"/>
            </a:endParaRPr>
          </a:p>
          <a:p>
            <a:pPr marL="114300" lvl="0" indent="0">
              <a:buNone/>
            </a:pPr>
            <a:r>
              <a:rPr lang="it-IT" sz="1200" dirty="0">
                <a:latin typeface="Georgia" panose="02040502050405020303" pitchFamily="18" charset="0"/>
              </a:rPr>
              <a:t>Stanno bene insieme? Si sostengono l’un l’altro? Creano valore per Lavoratori, Clienti e Investitori?</a:t>
            </a:r>
          </a:p>
          <a:p>
            <a:pPr marL="114300" lvl="0" indent="0">
              <a:buNone/>
            </a:pPr>
            <a:endParaRPr lang="it-IT" sz="1200" dirty="0">
              <a:latin typeface="Georgia" panose="02040502050405020303" pitchFamily="18" charset="0"/>
            </a:endParaRP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0000000-1234-1234-1234-123412341234}" type="slidenum">
              <a:rPr kumimoji="0" lang="it-IT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14052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1C8EDE-D21F-EFE6-D0F3-DBACEF2FDA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770FE33-088F-68D1-D131-DE1CF33AE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39ED4DE-7A0C-F48F-6DFE-E8CAC425A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9576732-54FC-B275-B4C2-F7E12359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D30CF5E-A3B2-7232-1233-6C3321A0C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2032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D3053C-059E-781B-93A6-BF7609CA7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E07080A-8DD0-5923-BEFD-F7EE142574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C4C65D9-E6AA-82ED-30F2-82EE16C89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53BD3FF-24E4-C3DB-0E20-BF11CBF2F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5F021A0-5EFE-0733-46B7-5B81B04FD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857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68C0065-A468-1915-1E85-054FFBA48A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8BB21E7-977F-D528-78DC-ABB54F1EC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84BA03-9D24-94ED-3E67-D28437BEB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45ABBB-F76E-1B99-8A9C-DD9E94087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B50541-2A9D-F974-E97B-C6B0FE584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877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05E57D-6469-8878-BEC4-529CC538D6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6E18235-30F7-3AC6-769E-5E948182A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56F5F61-462B-25F9-0FD5-D3A2644E4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F04F344-4027-F11B-347B-902334CAD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61AA0A-EF53-15A4-1517-2E33B120D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33936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3FBA58-F9CA-0E9D-91F7-C9ACAED99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53E4F2A-FB56-4765-0BBC-306084135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364975A-C907-C12E-21A5-289269BD9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6707475-C146-B378-D54F-E653F5A8E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5D1545-4810-E7C3-1718-EDC906950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1207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49F8A9-7B24-99E0-1645-CAE2CF5F0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EE83787-1809-FEB5-A2E5-600422E46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3357A2-27A6-66B0-1B46-9CC592F49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A438546-42C1-994F-AC6F-6027541CE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7332DD-62B5-F792-D2D5-DC6FC0950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6862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19A9F0-F34B-4927-983D-E89C33BB5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EBD528-7F5A-3983-3A22-55E67B4FEE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6A489A0-FCC9-EB02-AE77-48A64761FB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EF1D48D-0116-1C51-C46A-A403C75480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D1C0D0D1-CD89-A791-E5C6-36ABED240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FF61659-94F8-E249-4A96-D047194F6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09553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0BFB99A-99CB-7B51-D6FD-D6AC64C27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483331F-83F9-6563-20C2-2A381AD9C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630A9CB-55A7-1C50-12CF-371203BE7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9823FA0-EF7B-8B69-9FE6-31A040FCB5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CC425EC-0188-7A6F-22CC-6F7E576C33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62A62E1-7802-EB2B-F047-9D8A4691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B3D090-C500-3100-F4A2-73C03B6D3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F6268E1-9360-A596-CE30-83D5BA4C6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17664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93D2D6-B2A0-377C-57D6-D57EAD2A4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341E8BE4-EF2B-7E77-E90E-64E1681E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C32A80A-F9ED-DB49-A3CB-37762D15F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7B6A8089-C0C3-02DF-9748-7A032C2DD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20C0A2D-762F-0DDD-6FB5-B6B43A54A3E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238FE7-49C4-C3D2-F66A-8FE04B73CC9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249EC0-163F-DE06-9F14-64F66F8C5C0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0033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it-IT" altLang="it-IT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endParaRPr kumimoji="0" lang="it-IT" altLang="it-IT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89C881BA-7445-DCB5-65C0-F6C6836BBA5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3143" y="265323"/>
            <a:ext cx="1691427" cy="556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Immagine 9" descr="Immagine che contiene testo, Carattere, Elementi grafici, schermata&#10;&#10;Descrizione generata automaticamente">
            <a:extLst>
              <a:ext uri="{FF2B5EF4-FFF2-40B4-BE49-F238E27FC236}">
                <a16:creationId xmlns:a16="http://schemas.microsoft.com/office/drawing/2014/main" id="{40198E1E-863E-730E-DFCD-959CEC1CD8E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430" y="222461"/>
            <a:ext cx="1757032" cy="556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336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8EAC81F-DA32-17CA-DDB7-DD9B7DBF3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E1DAB62-9BD2-714B-D575-4D0552C9B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5F5475E-FAD3-9580-FB07-CF41BEB7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1822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BD45221-C9A0-08AB-3DC3-8935D252A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321119-CF25-0B93-37C9-41618B9D5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F4A0BB5-C3AA-EA1D-9766-CAC3491F7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990EB01-ABFA-711E-46F0-C4C7DE370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BF3621-6C5F-4669-0A79-F209A1554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1C24233-1D35-F97D-8583-35A7AF5A5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0767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15E39A-357B-74A3-93FB-ACC1603E16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6A9B01-3B69-0D13-6B26-01CFEA2B3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02265C8-99BE-75CC-A078-FA41533B8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7CD7BB6-0297-4DFB-0971-CFE405CD4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CA80A6-CE37-F580-A0B5-AFEAF6B72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12791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382008-82F6-4F83-E736-942B59F60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D2D3DC8-8F3A-65FF-64C7-3E24E56985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7D3F5AC-EB83-B11C-B00B-2EEF65C1A3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8E08191-78A2-5598-D61E-E8185F4A3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9B6F31-F38C-5BE0-1D61-A6CB8CD7F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96919FD-D231-3F39-819B-FABB6B6E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81236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D7BA1F-95F3-01F3-AB5A-ABFBAE821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233F5FF-B431-525D-DA97-DF76BA6923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97A821A-44F3-5096-ABA0-C55D7C0C3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3CEA58-FEB1-B84A-4BC1-FBD54C4DB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2ED1B3-EC14-5937-03BE-F0299826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81514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2C379EB2-0825-EAC1-A8C0-90B9BE3417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3CD2534-CF65-2803-DBB4-9F15350B67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A917DF-E8A5-668B-E705-D5C724CCE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4920A4A-D000-FB28-7499-6BDB43DE3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71478FB-9718-DF33-C0AE-8295986AD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064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206D08-BC24-D204-D79D-390E74B41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30341A5-6553-0D90-7DD4-D59FD6D10B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F92391-3035-A4BC-CC51-182D39B3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2AFF2B-CBFB-DE37-206C-02BB2C3FF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30604A5-1D62-1A0B-04C1-01AD05359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9168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AA9840-E1C3-430D-C523-E6FC3883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D5AB28-4CDA-FB29-6B56-483BA4627C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81114A6-CEAA-D385-5B92-32A730179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B2A43F7-54E5-896B-EA50-0BA715008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B9C4C2B-885D-658A-2401-F9FD6E6C5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3343BE7-CC14-F8FA-0214-AB6DC2436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3206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88349B-F3E8-B5D7-69A2-6B7E685DA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5AC012-C28A-A1FB-0961-21B5EC37F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39EF6EE-59D7-CEF5-6063-E00ABF2654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4849006-18CF-FBD1-7623-0FF877DB16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10D3BA3-8348-1AB3-1622-26D30D270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819E877-E3F2-7AEC-8394-CA185CF9B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FF44FDC-826A-0C1D-832C-4AEB70A83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A5C60CC-DD96-D733-1EC9-94429DA41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3734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966919-94FE-9FE1-7CC7-8BBB08090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925B97FA-3398-B6CA-B08D-70E44164D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C672C58-1794-4179-07E9-8E00D80E02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C2972FC-6C22-2318-E29B-4F4A75001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5746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C158D60-16F2-D33D-98FB-D56A581B8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9F79753-625E-817A-EEA6-1F018E130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18E32C8-D945-11A0-7ABF-3FC1B2E89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3417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DBAAEC-AE2F-158E-1D29-C24C57143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D400A0-6602-331F-F0A6-3428B02B07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D1CA2CB-4C0F-78C8-E683-E90DCBB98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500F970-6628-3484-C54B-8DCB5BE88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F31345E-9C42-98DE-33C3-B84E7C779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D6DA30F-07BB-A7BD-8AFC-1BA3CE26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1834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E502413-B340-7FAD-1E41-F3D32E488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6D59C8D-67AA-5BEF-9A39-03AFA3062D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ABEEDD2-980B-D969-ABEB-EDA5F01C71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94A2497-1189-0316-333E-F567F2C07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52F92C0-82CD-946C-B282-3DACF4BB27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3142DC0-3066-6480-0A5B-F6CA85571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488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C331221-37E7-FB0D-55F7-63C058D61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19C145B-1D6B-288E-190F-63E6647533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265F0E4-2EF0-8A0C-4471-BF8CE0857F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498862-E7DB-0048-9CD0-B73DB80071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8A59A9-52CD-E403-EE91-CDA84C3B0C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97C30D-01AD-B68A-2BD9-E6F001FA9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6BB3F-C491-114D-A034-2AF87583F6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4395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F5AD020-C049-95FE-8B2D-A80ADF014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2C4DDB1-3071-400C-66BF-0D103197A5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CC84044-B8D9-EE08-92AB-AB2017E10F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69E67-C397-EC4F-8F6E-93325C0538B5}" type="datetimeFigureOut">
              <a:rPr lang="it-IT" smtClean="0"/>
              <a:t>27/09/2024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B85EF6-5600-3575-8657-CC0485C4EF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DFA8095-303F-0DE1-9CB5-EFC1FDF44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D1C52-A5C2-214A-92C8-2F6D9E06B2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105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3C85A-68DE-064D-5691-2BF3CBBAC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613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All</a:t>
            </a:r>
            <a:r>
              <a:rPr lang="it-IT" dirty="0"/>
              <a:t>. e – IL DECALOGO DEL BUON LAVORO</a:t>
            </a:r>
            <a:br>
              <a:rPr lang="it-IT" dirty="0"/>
            </a:br>
            <a:r>
              <a:rPr lang="it-IT" dirty="0"/>
              <a:t>Con esempi dall’edizione 2023/24</a:t>
            </a:r>
          </a:p>
        </p:txBody>
      </p:sp>
    </p:spTree>
    <p:extLst>
      <p:ext uri="{BB962C8B-B14F-4D97-AF65-F5344CB8AC3E}">
        <p14:creationId xmlns:p14="http://schemas.microsoft.com/office/powerpoint/2010/main" val="130164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23C85A-68DE-064D-5691-2BF3CBBAC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613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it-IT" dirty="0" err="1"/>
              <a:t>All</a:t>
            </a:r>
            <a:r>
              <a:rPr lang="it-IT" dirty="0"/>
              <a:t>. d – ORGANIGRAMMA</a:t>
            </a:r>
            <a:br>
              <a:rPr lang="it-IT" dirty="0"/>
            </a:br>
            <a:r>
              <a:rPr lang="it-IT" dirty="0"/>
              <a:t>Con esempi costruiti su quelli della mappa </a:t>
            </a:r>
            <a:r>
              <a:rPr lang="it-IT" dirty="0" err="1"/>
              <a:t>operations</a:t>
            </a:r>
            <a:r>
              <a:rPr lang="it-IT" dirty="0"/>
              <a:t>/ruoli</a:t>
            </a:r>
          </a:p>
        </p:txBody>
      </p:sp>
    </p:spTree>
    <p:extLst>
      <p:ext uri="{BB962C8B-B14F-4D97-AF65-F5344CB8AC3E}">
        <p14:creationId xmlns:p14="http://schemas.microsoft.com/office/powerpoint/2010/main" val="2141042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">
            <a:extLst>
              <a:ext uri="{FF2B5EF4-FFF2-40B4-BE49-F238E27FC236}">
                <a16:creationId xmlns:a16="http://schemas.microsoft.com/office/drawing/2014/main" id="{B78E8DC0-FBD4-CE22-9482-F91CE304A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586639"/>
          </a:xfrm>
        </p:spPr>
        <p:txBody>
          <a:bodyPr>
            <a:normAutofit/>
          </a:bodyPr>
          <a:lstStyle/>
          <a:p>
            <a:pPr algn="ctr"/>
            <a:r>
              <a:rPr lang="it-IT" sz="3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Georgia" panose="02040502050405020303" pitchFamily="18" charset="0"/>
              </a:rPr>
              <a:t>Il decalogo del Buon Lavoro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0D541C17-6EE6-7322-9C86-F66523A52CA4}"/>
              </a:ext>
            </a:extLst>
          </p:cNvPr>
          <p:cNvGraphicFramePr>
            <a:graphicFrameLocks noGrp="1"/>
          </p:cNvGraphicFramePr>
          <p:nvPr/>
        </p:nvGraphicFramePr>
        <p:xfrm>
          <a:off x="606961" y="1401288"/>
          <a:ext cx="10947730" cy="52068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73865">
                  <a:extLst>
                    <a:ext uri="{9D8B030D-6E8A-4147-A177-3AD203B41FA5}">
                      <a16:colId xmlns:a16="http://schemas.microsoft.com/office/drawing/2014/main" val="795019090"/>
                    </a:ext>
                  </a:extLst>
                </a:gridCol>
                <a:gridCol w="5473865">
                  <a:extLst>
                    <a:ext uri="{9D8B030D-6E8A-4147-A177-3AD203B41FA5}">
                      <a16:colId xmlns:a16="http://schemas.microsoft.com/office/drawing/2014/main" val="3318790098"/>
                    </a:ext>
                  </a:extLst>
                </a:gridCol>
              </a:tblGrid>
              <a:tr h="846117">
                <a:tc gridSpan="2">
                  <a:txBody>
                    <a:bodyPr/>
                    <a:lstStyle/>
                    <a:p>
                      <a:r>
                        <a:rPr lang="it-IT" sz="1600" dirty="0"/>
                        <a:t>Il lavoro in un’azienda non è caratterizzato solo dall’organizzazione di ruoli e funzioni, ma anche dal sistema di valori e regole che caratterizzano le relazioni interne (tra l’azienda e le persone, e delle persone fra loro). Provate a immaginare che tipo di ambiente vorreste creare e quali devono essere i valori che lo animano.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5906116"/>
                  </a:ext>
                </a:extLst>
              </a:tr>
              <a:tr h="4360692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it-IT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it-IT" dirty="0"/>
                        <a:t> </a:t>
                      </a:r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endParaRPr lang="it-IT" dirty="0"/>
                    </a:p>
                    <a:p>
                      <a:pPr marL="342900" indent="-342900">
                        <a:buFont typeface="+mj-lt"/>
                        <a:buAutoNum type="arabicPeriod" startAt="6"/>
                      </a:pPr>
                      <a:r>
                        <a:rPr lang="it-IT" dirty="0"/>
                        <a:t> 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33258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171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88A4D9D8-9C0B-BAE4-6412-BD4B5753A97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2158"/>
          <a:stretch/>
        </p:blipFill>
        <p:spPr>
          <a:xfrm>
            <a:off x="766764" y="765176"/>
            <a:ext cx="10801684" cy="5961302"/>
          </a:xfrm>
          <a:prstGeom prst="rect">
            <a:avLst/>
          </a:prstGeom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69B2335A-07B2-6D43-D826-87A062290C62}"/>
              </a:ext>
            </a:extLst>
          </p:cNvPr>
          <p:cNvSpPr/>
          <p:nvPr/>
        </p:nvSpPr>
        <p:spPr>
          <a:xfrm>
            <a:off x="4354285" y="225425"/>
            <a:ext cx="3467100" cy="37328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ESEMPIO 1 – TERME DI OROPA</a:t>
            </a:r>
          </a:p>
        </p:txBody>
      </p:sp>
    </p:spTree>
    <p:extLst>
      <p:ext uri="{BB962C8B-B14F-4D97-AF65-F5344CB8AC3E}">
        <p14:creationId xmlns:p14="http://schemas.microsoft.com/office/powerpoint/2010/main" val="2026810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9E1A5166-5118-8680-79F8-60FA79F097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1957"/>
          <a:stretch/>
        </p:blipFill>
        <p:spPr>
          <a:xfrm>
            <a:off x="775558" y="777700"/>
            <a:ext cx="10776058" cy="5961303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1581158A-C89E-47B0-EFB4-8E0B6DB8191F}"/>
              </a:ext>
            </a:extLst>
          </p:cNvPr>
          <p:cNvSpPr/>
          <p:nvPr/>
        </p:nvSpPr>
        <p:spPr>
          <a:xfrm>
            <a:off x="4354285" y="225425"/>
            <a:ext cx="3467100" cy="37328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ESEMPIO 2 – GREEN WEEKEND</a:t>
            </a:r>
          </a:p>
        </p:txBody>
      </p:sp>
    </p:spTree>
    <p:extLst>
      <p:ext uri="{BB962C8B-B14F-4D97-AF65-F5344CB8AC3E}">
        <p14:creationId xmlns:p14="http://schemas.microsoft.com/office/powerpoint/2010/main" val="3794779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EE687483-412A-428B-AB38-D724E5CCAB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7825" y="765175"/>
            <a:ext cx="10356349" cy="5872410"/>
          </a:xfrm>
          <a:prstGeom prst="rect">
            <a:avLst/>
          </a:prstGeom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6E5BAA45-BF52-BAAC-0B57-C648BAE2D280}"/>
              </a:ext>
            </a:extLst>
          </p:cNvPr>
          <p:cNvSpPr/>
          <p:nvPr/>
        </p:nvSpPr>
        <p:spPr>
          <a:xfrm>
            <a:off x="4354285" y="225425"/>
            <a:ext cx="3467100" cy="373289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ESEMPIO 3 – PAPERLIVES</a:t>
            </a:r>
          </a:p>
        </p:txBody>
      </p:sp>
    </p:spTree>
    <p:extLst>
      <p:ext uri="{BB962C8B-B14F-4D97-AF65-F5344CB8AC3E}">
        <p14:creationId xmlns:p14="http://schemas.microsoft.com/office/powerpoint/2010/main" val="2365375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162</Words>
  <Application>Microsoft Office PowerPoint</Application>
  <PresentationFormat>Widescreen</PresentationFormat>
  <Paragraphs>39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Aptos</vt:lpstr>
      <vt:lpstr>Aptos Display</vt:lpstr>
      <vt:lpstr>Arial</vt:lpstr>
      <vt:lpstr>Calibri</vt:lpstr>
      <vt:lpstr>Calibri Light</vt:lpstr>
      <vt:lpstr>Georgia</vt:lpstr>
      <vt:lpstr>Tema di Office</vt:lpstr>
      <vt:lpstr>1_Tema di Office</vt:lpstr>
      <vt:lpstr>All. e – IL DECALOGO DEL BUON LAVORO Con esempi dall’edizione 2023/24</vt:lpstr>
      <vt:lpstr>All. d – ORGANIGRAMMA Con esempi costruiti su quelli della mappa operations/ruoli</vt:lpstr>
      <vt:lpstr>Il decalogo del Buon Lavoro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Nicoletta Alessi</dc:creator>
  <cp:lastModifiedBy>Michela Brignoli</cp:lastModifiedBy>
  <cp:revision>7</cp:revision>
  <dcterms:created xsi:type="dcterms:W3CDTF">2024-09-26T14:07:24Z</dcterms:created>
  <dcterms:modified xsi:type="dcterms:W3CDTF">2024-09-27T16:06:14Z</dcterms:modified>
</cp:coreProperties>
</file>