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466" r:id="rId2"/>
    <p:sldId id="488" r:id="rId3"/>
    <p:sldId id="468" r:id="rId4"/>
    <p:sldId id="467" r:id="rId5"/>
    <p:sldId id="489" r:id="rId6"/>
    <p:sldId id="491" r:id="rId7"/>
    <p:sldId id="490" r:id="rId8"/>
    <p:sldId id="464" r:id="rId9"/>
    <p:sldId id="484" r:id="rId10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82" autoAdjust="0"/>
    <p:restoredTop sz="95833"/>
  </p:normalViewPr>
  <p:slideViewPr>
    <p:cSldViewPr snapToGrid="0" snapToObjects="1" showGuides="1">
      <p:cViewPr varScale="1">
        <p:scale>
          <a:sx n="108" d="100"/>
          <a:sy n="108" d="100"/>
        </p:scale>
        <p:origin x="54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E66286CD-5AE1-1013-36C1-B7C8A3EAF2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D97178B-F2FF-BCC1-4B66-AF3A9E1F134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CF2D18-312A-BC46-B7A2-241964196D6A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5CF8451F-A6C5-E6D7-BF53-B84940E8A1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6F3DA761-A997-DA78-F5B6-B5BFC9085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7257B3-B641-8D12-0897-CD5E4A88BB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BDB732-33BD-438C-8114-079D79093F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A977907-9405-7048-A5E1-80994C9AEA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>
            <a:extLst>
              <a:ext uri="{FF2B5EF4-FFF2-40B4-BE49-F238E27FC236}">
                <a16:creationId xmlns:a16="http://schemas.microsoft.com/office/drawing/2014/main" id="{38558696-6656-AA91-EAFB-7D5253B8B3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AA0EEAE-8042-9DAE-FB86-7F43E7F51B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5124" name="Segnaposto numero diapositiva 3">
            <a:extLst>
              <a:ext uri="{FF2B5EF4-FFF2-40B4-BE49-F238E27FC236}">
                <a16:creationId xmlns:a16="http://schemas.microsoft.com/office/drawing/2014/main" id="{BDDC0483-0019-2C5B-377C-3A6F8C2AEF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66E5BC-F179-7048-A5F4-D1DC6DE99D46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immagine diapositiva 1">
            <a:extLst>
              <a:ext uri="{FF2B5EF4-FFF2-40B4-BE49-F238E27FC236}">
                <a16:creationId xmlns:a16="http://schemas.microsoft.com/office/drawing/2014/main" id="{8DD128D1-2CEB-A1BF-25CF-D5D22B94E5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D557577-ACF5-900E-C89D-D7FAE021E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7172" name="Segnaposto numero diapositiva 3">
            <a:extLst>
              <a:ext uri="{FF2B5EF4-FFF2-40B4-BE49-F238E27FC236}">
                <a16:creationId xmlns:a16="http://schemas.microsoft.com/office/drawing/2014/main" id="{731F69D9-BEE3-AA18-C46F-6F843714E0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4E9D4D-5A7F-5A43-A4F4-06B313F19B86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immagine diapositiva 1">
            <a:extLst>
              <a:ext uri="{FF2B5EF4-FFF2-40B4-BE49-F238E27FC236}">
                <a16:creationId xmlns:a16="http://schemas.microsoft.com/office/drawing/2014/main" id="{F2BCE130-3C97-EADE-E21B-72BF7A155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CB8F467-1A48-8990-82B9-4E60EAB131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9220" name="Segnaposto numero diapositiva 3">
            <a:extLst>
              <a:ext uri="{FF2B5EF4-FFF2-40B4-BE49-F238E27FC236}">
                <a16:creationId xmlns:a16="http://schemas.microsoft.com/office/drawing/2014/main" id="{1B7B2E3A-B661-BD5F-016A-08D1D5D79E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379B5F-E1C4-9740-92D0-728C6E28F10C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immagine diapositiva 1">
            <a:extLst>
              <a:ext uri="{FF2B5EF4-FFF2-40B4-BE49-F238E27FC236}">
                <a16:creationId xmlns:a16="http://schemas.microsoft.com/office/drawing/2014/main" id="{63B57A93-DB90-2726-9AC1-5597835A64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426E136F-0C23-9349-8C53-C0B515665D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1268" name="Segnaposto numero diapositiva 3">
            <a:extLst>
              <a:ext uri="{FF2B5EF4-FFF2-40B4-BE49-F238E27FC236}">
                <a16:creationId xmlns:a16="http://schemas.microsoft.com/office/drawing/2014/main" id="{25CA6368-33E1-338A-A852-B152E162A0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35F2F-AAFD-D340-94BB-B315866B27EA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>
            <a:extLst>
              <a:ext uri="{FF2B5EF4-FFF2-40B4-BE49-F238E27FC236}">
                <a16:creationId xmlns:a16="http://schemas.microsoft.com/office/drawing/2014/main" id="{B73EFCF7-794A-C127-6C9F-BB29A1714F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C12634F-1534-F73E-0657-806B364EF1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3316" name="Segnaposto numero diapositiva 3">
            <a:extLst>
              <a:ext uri="{FF2B5EF4-FFF2-40B4-BE49-F238E27FC236}">
                <a16:creationId xmlns:a16="http://schemas.microsoft.com/office/drawing/2014/main" id="{DACF9CFF-9727-069A-BFBC-1924E5D390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EC1943C-45AA-C641-802D-001A90FBC046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>
            <a:extLst>
              <a:ext uri="{FF2B5EF4-FFF2-40B4-BE49-F238E27FC236}">
                <a16:creationId xmlns:a16="http://schemas.microsoft.com/office/drawing/2014/main" id="{F1201F97-9FF5-99B5-A3E4-5FD464F9A7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DE7822AB-0E21-B6DD-9D52-C5756CF90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5364" name="Segnaposto numero diapositiva 3">
            <a:extLst>
              <a:ext uri="{FF2B5EF4-FFF2-40B4-BE49-F238E27FC236}">
                <a16:creationId xmlns:a16="http://schemas.microsoft.com/office/drawing/2014/main" id="{74A4445D-99DC-60B7-95DC-827B7A038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4FA386-22F7-8843-8BDA-1DDAC3CEF179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>
            <a:extLst>
              <a:ext uri="{FF2B5EF4-FFF2-40B4-BE49-F238E27FC236}">
                <a16:creationId xmlns:a16="http://schemas.microsoft.com/office/drawing/2014/main" id="{6059A612-C1B6-2184-BA7C-AB08271FB3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7FC3BBD-CD6A-82DD-AFD9-EA07089EFF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7412" name="Segnaposto numero diapositiva 3">
            <a:extLst>
              <a:ext uri="{FF2B5EF4-FFF2-40B4-BE49-F238E27FC236}">
                <a16:creationId xmlns:a16="http://schemas.microsoft.com/office/drawing/2014/main" id="{CE9323F1-1939-CCC7-EE3E-45FB7815FD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82FD83-B522-AB48-B927-3454EE5AE7D7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>
            <a:extLst>
              <a:ext uri="{FF2B5EF4-FFF2-40B4-BE49-F238E27FC236}">
                <a16:creationId xmlns:a16="http://schemas.microsoft.com/office/drawing/2014/main" id="{8D12F338-8914-59A8-A594-6BD422389D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04CE668-F86A-19AE-6EC6-32F9C028CE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9460" name="Segnaposto numero diapositiva 3">
            <a:extLst>
              <a:ext uri="{FF2B5EF4-FFF2-40B4-BE49-F238E27FC236}">
                <a16:creationId xmlns:a16="http://schemas.microsoft.com/office/drawing/2014/main" id="{40603633-025D-DA30-132A-04CEA6E322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4B2F40C-0D10-8249-AC6D-E777A4DEBA03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>
            <a:extLst>
              <a:ext uri="{FF2B5EF4-FFF2-40B4-BE49-F238E27FC236}">
                <a16:creationId xmlns:a16="http://schemas.microsoft.com/office/drawing/2014/main" id="{2E798A4F-50D2-9B23-34C6-4E24648FE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19075" y="812800"/>
            <a:ext cx="7112000" cy="40005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6457A5F-4BE6-7F2C-E9AF-7B959C48AA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Dal libro dei sogni, un primo passo di concretezza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Siete Topolino, pensate a come son fatti i tre pilastri della vostra impresa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Georgia" panose="02040502050405020303" pitchFamily="18" charset="0"/>
              </a:rPr>
              <a:t>Stanno bene insieme? Si sostengono l’un l’altro? Creano valore per Lavoratori, Clienti e Investitori?</a:t>
            </a:r>
          </a:p>
          <a:p>
            <a:pPr marL="1143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latin typeface="Georgia" panose="02040502050405020303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1508" name="Segnaposto numero diapositiva 3">
            <a:extLst>
              <a:ext uri="{FF2B5EF4-FFF2-40B4-BE49-F238E27FC236}">
                <a16:creationId xmlns:a16="http://schemas.microsoft.com/office/drawing/2014/main" id="{ED9DFD7A-7C3D-F07D-2436-4037164F7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F00A9A-28AB-3243-BE1F-17CFD5FE391A}" type="slidenum">
              <a:rPr lang="it-IT" altLang="it-IT" sz="1300" smtClean="0">
                <a:solidFill>
                  <a:srgbClr val="000000"/>
                </a:solidFill>
                <a:cs typeface="Calibri" panose="020F0502020204030204" pitchFamily="34" charset="0"/>
                <a:sym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it-IT" altLang="it-IT" sz="1300">
              <a:solidFill>
                <a:srgbClr val="000000"/>
              </a:solidFill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7B4D877-6035-5482-B049-853C83517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AAAA6-7A06-F741-A21C-DA9B96FD6519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2F45125-A0B8-95C3-17B9-D81F8364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766546-6EEE-3C10-A9EE-BF704C69B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FF771-2642-0A4F-BFD1-F335A1CDAA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43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D3B1E5-0E41-FD68-66E8-3DFBEDDA8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C596C-1DAF-AC4E-8889-F2D0208A606C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F73A66-A0D7-311F-F198-07A0BEE75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EEBA87-A2F5-C6BF-3602-F3AAFDE5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14CE0-C1F1-684C-B4FB-533FF804E7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78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D2CA5F-BEAF-5A2C-236A-250047F1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C6639-88FD-C046-9D82-8DA313D55915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03766C-9DB4-3C0B-F1DC-73999C402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682451-FA3B-9A6B-3B7F-4B0E56E6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162E7-76DB-3F40-8FD6-6FFE1569F0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204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4CE740-1C77-5D85-C63E-C26B176D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B812D-7EF5-F44D-AF14-9782E4FCD516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67D907-7373-1696-4DC3-E38D6B344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E03683-B8FE-C456-8320-E948ED3A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0A0A1-18C3-C64C-B926-2D44C81B66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50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DE33F-6C6D-0E13-6E5A-533558D6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5BD8-C6DE-D74B-957D-154464179345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46FDFF-6B71-C19D-71EC-39E19343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5A7230-644F-05AD-9689-0E15C55AC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8588E-B6A1-3147-A860-2C9F3AF35B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509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FADF5E36-8718-D5EF-CCC2-4B4AE62C8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47283-7F07-BD46-B562-8296AC05F268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FB8F86C-BE72-D2AA-2F15-FFEF312C5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8F31704-FE9F-B79D-C194-2F9A7E74F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73D64-2D4B-D84A-B7B9-FE78B04175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033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D3E3FA6F-583E-7B16-900D-D6AF2670F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74CB-7B5E-184F-B997-EF194BCC9B31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0E1183AA-C56B-2539-3EFA-A109EFAE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18D8D50-0CE2-FE04-6140-03C410BB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7179-B1DE-404C-AFE0-4514689163A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825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D9111AF4-FEA3-DF99-AFDE-67AADAB156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it-IT" alt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0B1670-B353-F50E-1B86-5616FE16C2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it-IT" altLang="it-IT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0360B1D-7773-525A-6237-45A4A4E5B1F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003300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it-IT" altLang="it-IT" sz="110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altLang="it-IT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Immagine che contiene testo&#10;&#10;Descrizione generata automaticamente">
            <a:extLst>
              <a:ext uri="{FF2B5EF4-FFF2-40B4-BE49-F238E27FC236}">
                <a16:creationId xmlns:a16="http://schemas.microsoft.com/office/drawing/2014/main" id="{33482FBC-4D5D-4DBF-080F-D12FC2AE06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663" y="265113"/>
            <a:ext cx="1690687" cy="55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Immagine 10" descr="Immagine che contiene testo, Carattere, Elementi grafici, schermata&#10;&#10;Descrizione generata automaticamente">
            <a:extLst>
              <a:ext uri="{FF2B5EF4-FFF2-40B4-BE49-F238E27FC236}">
                <a16:creationId xmlns:a16="http://schemas.microsoft.com/office/drawing/2014/main" id="{9327BE3D-5480-9C1F-D664-0648DE3E74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222250"/>
            <a:ext cx="1757363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8" name="Segnaposto data 2">
            <a:extLst>
              <a:ext uri="{FF2B5EF4-FFF2-40B4-BE49-F238E27FC236}">
                <a16:creationId xmlns:a16="http://schemas.microsoft.com/office/drawing/2014/main" id="{35566537-C9BA-B12D-73EF-C0DC5E5B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017A-412D-6A4C-A8A0-3825EF74A9C0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9" name="Segnaposto piè di pagina 3">
            <a:extLst>
              <a:ext uri="{FF2B5EF4-FFF2-40B4-BE49-F238E27FC236}">
                <a16:creationId xmlns:a16="http://schemas.microsoft.com/office/drawing/2014/main" id="{F30D17B8-D9D8-BEFA-D798-A6F16581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AB66B9CF-5126-A120-FD0B-C0C2ADB6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EA028-E596-A545-9BE0-00959C0A8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64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47E50217-BFCB-9C44-D9C6-A9DDC0D2E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0783B-ABB3-074E-A118-8E35A62DC488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31161C65-9343-D62D-11C7-0841B12F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A6A27EFA-FBB9-EEE2-A7DB-03E868C4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CB0EF-2FB5-4742-AC6F-547FC647D0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805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4A04E5F2-14D5-27E6-5508-C4326D496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CF6FB-7D10-A042-B271-1C49A971B3DB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EA98C897-82F8-2EFE-C50A-FBC067DFD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2F9CB985-84A7-80CC-DCC0-33776C10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68D9D-A5E8-E243-B149-ACCD471DC1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5236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1FEFDA-D66F-B8B7-4B73-9F66E680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92E4-55CC-D443-AEA9-FB6B5BC044D2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81170A59-BE51-61DE-7976-F9F969BA9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002902AE-98B7-EA65-6DFF-8E606BE3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B9094-0679-F248-9D4B-C5AABD4404A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74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E587074A-B1E9-9E81-37E6-3552A538B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DEC6BC54-9A67-27FE-A642-37B834F0E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86E88C-9D13-1BF8-C84A-7889BA283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DDAB26-A5BB-8E40-8265-AC1A069A545B}" type="datetimeFigureOut">
              <a:rPr lang="it-IT"/>
              <a:pPr>
                <a:defRPr/>
              </a:pPr>
              <a:t>02/10/24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940886-F71F-1DF0-C2D0-0CB344448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307B5C-D6F4-9835-E818-B6B534B78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355B86-FBA6-C743-A8C5-B54CFC6AFF1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7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ttotitolo 2">
            <a:extLst>
              <a:ext uri="{FF2B5EF4-FFF2-40B4-BE49-F238E27FC236}">
                <a16:creationId xmlns:a16="http://schemas.microsoft.com/office/drawing/2014/main" id="{57ABBE2C-EF99-F93E-A157-80410140A668}"/>
              </a:ext>
            </a:extLst>
          </p:cNvPr>
          <p:cNvSpPr txBox="1">
            <a:spLocks/>
          </p:cNvSpPr>
          <p:nvPr/>
        </p:nvSpPr>
        <p:spPr>
          <a:xfrm>
            <a:off x="1806575" y="4951413"/>
            <a:ext cx="9144000" cy="100965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Team: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Docente: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Scuola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2F31899-B801-FC1A-69BB-56DCE335D516}"/>
              </a:ext>
            </a:extLst>
          </p:cNvPr>
          <p:cNvSpPr/>
          <p:nvPr/>
        </p:nvSpPr>
        <p:spPr>
          <a:xfrm>
            <a:off x="0" y="6559550"/>
            <a:ext cx="12192000" cy="298450"/>
          </a:xfrm>
          <a:prstGeom prst="rect">
            <a:avLst/>
          </a:prstGeom>
          <a:solidFill>
            <a:srgbClr val="04416D"/>
          </a:solidFill>
          <a:ln>
            <a:solidFill>
              <a:srgbClr val="04416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4100" name="Immagine 6" descr="Immagine che contiene testo, logo, Carattere, schermata&#10;&#10;Descrizione generata automaticamente">
            <a:extLst>
              <a:ext uri="{FF2B5EF4-FFF2-40B4-BE49-F238E27FC236}">
                <a16:creationId xmlns:a16="http://schemas.microsoft.com/office/drawing/2014/main" id="{EF6E4B32-5B33-5AD9-440B-A07323EE3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17" b="37041"/>
          <a:stretch>
            <a:fillRect/>
          </a:stretch>
        </p:blipFill>
        <p:spPr bwMode="auto">
          <a:xfrm>
            <a:off x="2952750" y="712788"/>
            <a:ext cx="6286500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C4249E8A-1534-2092-E4CB-37B400EB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44900"/>
            <a:ext cx="10515600" cy="120015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La Mini Buona Impresa</a:t>
            </a:r>
            <a:br>
              <a:rPr lang="it-IT" sz="4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</a:b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[</a:t>
            </a:r>
            <a:r>
              <a:rPr lang="it-IT" sz="2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nome impresa</a:t>
            </a:r>
            <a:r>
              <a:rPr lang="it-IT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]</a:t>
            </a:r>
            <a:endParaRPr lang="it-IT" sz="40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55D4E2B5-0D5E-5F8C-6890-BF7DCFD73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Descrizione del sogno</a:t>
            </a:r>
          </a:p>
        </p:txBody>
      </p:sp>
      <p:graphicFrame>
        <p:nvGraphicFramePr>
          <p:cNvPr id="9" name="Tabella 8">
            <a:extLst>
              <a:ext uri="{FF2B5EF4-FFF2-40B4-BE49-F238E27FC236}">
                <a16:creationId xmlns:a16="http://schemas.microsoft.com/office/drawing/2014/main" id="{8EC63AA5-C3F7-23FD-A2AE-200317076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570"/>
              </p:ext>
            </p:extLst>
          </p:nvPr>
        </p:nvGraphicFramePr>
        <p:xfrm>
          <a:off x="606425" y="1401763"/>
          <a:ext cx="10948988" cy="37957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48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5712">
                <a:tc>
                  <a:txBody>
                    <a:bodyPr/>
                    <a:lstStyle/>
                    <a:p>
                      <a:r>
                        <a:rPr lang="it-IT" sz="1800" dirty="0"/>
                        <a:t>Il nostro sogno </a:t>
                      </a:r>
                      <a:r>
                        <a:rPr lang="it-IT" sz="2800" dirty="0"/>
                        <a:t>………………………………………………………………………………………..</a:t>
                      </a:r>
                    </a:p>
                    <a:p>
                      <a:r>
                        <a:rPr lang="it-IT" sz="2800" dirty="0"/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/>
                    </a:p>
                  </a:txBody>
                  <a:tcPr marL="91451" marR="91451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id="{0E8B4071-AD27-7A45-F69E-19ECDD7BFF25}"/>
              </a:ext>
            </a:extLst>
          </p:cNvPr>
          <p:cNvSpPr txBox="1">
            <a:spLocks/>
          </p:cNvSpPr>
          <p:nvPr/>
        </p:nvSpPr>
        <p:spPr>
          <a:xfrm>
            <a:off x="838200" y="6110288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1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C00759A-A43E-EDFA-7728-DFF61784458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7F3C86D1-E37C-AF99-E338-07A9404B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 err="1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Wordcloud</a:t>
            </a:r>
            <a:endParaRPr lang="it-IT" sz="3200" b="1" dirty="0">
              <a:solidFill>
                <a:schemeClr val="accent1">
                  <a:lumMod val="75000"/>
                </a:schemeClr>
              </a:solidFill>
              <a:latin typeface="Lato" panose="020F0502020204030203" pitchFamily="34" charset="0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64DD4BD-55E7-DCCD-CE6F-0F4DBE99392C}"/>
              </a:ext>
            </a:extLst>
          </p:cNvPr>
          <p:cNvSpPr txBox="1">
            <a:spLocks/>
          </p:cNvSpPr>
          <p:nvPr/>
        </p:nvSpPr>
        <p:spPr>
          <a:xfrm>
            <a:off x="838200" y="6129338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1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C2F8DA0-D4BC-4DF3-A87C-B6F21B66CAF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8CFE40CA-9F55-4DE1-619C-99E361B3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Il progetto d’impresa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143FCBBA-17F5-4C59-C13E-06D8A972B8CB}"/>
              </a:ext>
            </a:extLst>
          </p:cNvPr>
          <p:cNvSpPr txBox="1">
            <a:spLocks/>
          </p:cNvSpPr>
          <p:nvPr/>
        </p:nvSpPr>
        <p:spPr>
          <a:xfrm>
            <a:off x="838200" y="6110288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C8C9BD0-1D26-A7D4-2CB5-706B57950B0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AAD84506-C7DD-D1BA-C2DF-EF41BE17F4DA}"/>
              </a:ext>
            </a:extLst>
          </p:cNvPr>
          <p:cNvGraphicFramePr>
            <a:graphicFrameLocks noGrp="1"/>
          </p:cNvGraphicFramePr>
          <p:nvPr/>
        </p:nvGraphicFramePr>
        <p:xfrm>
          <a:off x="365125" y="952500"/>
          <a:ext cx="11455400" cy="53292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785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FF0000"/>
                          </a:solidFill>
                        </a:rPr>
                        <a:t>1. IL PRODOTTO</a:t>
                      </a:r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5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Analisi del contesto</a:t>
                      </a:r>
                      <a:endParaRPr lang="it-IT" sz="1400" dirty="0"/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985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Analisi della clientela </a:t>
                      </a:r>
                      <a:endParaRPr lang="it-IT" sz="1800" dirty="0"/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2139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A4C66872-0B20-3226-A624-96E7D76FB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Il progetto d’impresa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0E085610-5D8F-A4B8-1055-36EBF814CE0C}"/>
              </a:ext>
            </a:extLst>
          </p:cNvPr>
          <p:cNvSpPr txBox="1">
            <a:spLocks/>
          </p:cNvSpPr>
          <p:nvPr/>
        </p:nvSpPr>
        <p:spPr>
          <a:xfrm>
            <a:off x="838200" y="6110288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5ED2BC8-288D-A608-B483-5D6ADD48A33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E4103A-46CF-38F2-96AB-4629F1FCD191}"/>
              </a:ext>
            </a:extLst>
          </p:cNvPr>
          <p:cNvGraphicFramePr>
            <a:graphicFrameLocks noGrp="1"/>
          </p:cNvGraphicFramePr>
          <p:nvPr/>
        </p:nvGraphicFramePr>
        <p:xfrm>
          <a:off x="365125" y="952500"/>
          <a:ext cx="11455400" cy="5321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21"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dell’offerta </a:t>
                      </a:r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1082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835"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valore creato con il prodotto</a:t>
                      </a:r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3862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CDBCA6AB-3547-9FAB-9017-7233AF7B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Il progetto d’impresa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1BE9342C-1EF7-EAA3-867F-2209A2455505}"/>
              </a:ext>
            </a:extLst>
          </p:cNvPr>
          <p:cNvSpPr txBox="1">
            <a:spLocks/>
          </p:cNvSpPr>
          <p:nvPr/>
        </p:nvSpPr>
        <p:spPr>
          <a:xfrm>
            <a:off x="838200" y="6110288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73FF9931-9FE6-B51F-6AAB-CBB0168138B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37E82F00-64BE-1E71-7126-DA5B47499B59}"/>
              </a:ext>
            </a:extLst>
          </p:cNvPr>
          <p:cNvGraphicFramePr>
            <a:graphicFrameLocks noGrp="1"/>
          </p:cNvGraphicFramePr>
          <p:nvPr/>
        </p:nvGraphicFramePr>
        <p:xfrm>
          <a:off x="365125" y="952500"/>
          <a:ext cx="11455400" cy="53292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785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FF0000"/>
                          </a:solidFill>
                        </a:rPr>
                        <a:t>2. IL LAVORO</a:t>
                      </a:r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507"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team e i ruoli</a:t>
                      </a:r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985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822"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L’ambiente di lavoro </a:t>
                      </a:r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2139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D989735D-E128-7AB8-0C8F-B660C780A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Il progetto d’impresa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8E9F8EC6-7AF5-5289-6CF8-9247A535EED2}"/>
              </a:ext>
            </a:extLst>
          </p:cNvPr>
          <p:cNvSpPr txBox="1">
            <a:spLocks/>
          </p:cNvSpPr>
          <p:nvPr/>
        </p:nvSpPr>
        <p:spPr>
          <a:xfrm>
            <a:off x="838200" y="6110288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E80E7E4-2476-108C-0ED2-B2E56807F32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6F083EF-5113-1669-56F2-09E67AEA1FDE}"/>
              </a:ext>
            </a:extLst>
          </p:cNvPr>
          <p:cNvGraphicFramePr>
            <a:graphicFrameLocks noGrp="1"/>
          </p:cNvGraphicFramePr>
          <p:nvPr/>
        </p:nvGraphicFramePr>
        <p:xfrm>
          <a:off x="365125" y="952500"/>
          <a:ext cx="11455400" cy="51927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5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9173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rgbClr val="FF0000"/>
                          </a:solidFill>
                        </a:rPr>
                        <a:t>3. IL PROFITTO</a:t>
                      </a:r>
                    </a:p>
                  </a:txBody>
                  <a:tcPr marL="91442" marR="91442" marT="45716" marB="4571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498">
                <a:tc>
                  <a:txBody>
                    <a:bodyPr/>
                    <a:lstStyle/>
                    <a:p>
                      <a:r>
                        <a:rPr lang="it-IT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 schema delle entrate e delle uscite</a:t>
                      </a:r>
                    </a:p>
                  </a:txBody>
                  <a:tcPr marL="91442" marR="91442" marT="45716" marB="4571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4042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91442" marR="91442" marT="45716" marB="4571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Immagine 14">
            <a:extLst>
              <a:ext uri="{FF2B5EF4-FFF2-40B4-BE49-F238E27FC236}">
                <a16:creationId xmlns:a16="http://schemas.microsoft.com/office/drawing/2014/main" id="{3623DDE5-C4F3-B8B6-293E-CA77CFD83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625" y="1176338"/>
            <a:ext cx="5538788" cy="535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CasellaDiTesto 3">
            <a:extLst>
              <a:ext uri="{FF2B5EF4-FFF2-40B4-BE49-F238E27FC236}">
                <a16:creationId xmlns:a16="http://schemas.microsoft.com/office/drawing/2014/main" id="{2BCBCF07-3691-064A-6332-7542AC799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6863" y="1127125"/>
            <a:ext cx="3778250" cy="1055688"/>
          </a:xfrm>
          <a:prstGeom prst="rect">
            <a:avLst/>
          </a:prstGeom>
          <a:solidFill>
            <a:schemeClr val="bg1"/>
          </a:solidFill>
          <a:ln w="3175">
            <a:solidFill>
              <a:srgbClr val="CD0600"/>
            </a:solidFill>
            <a:miter lim="800000"/>
            <a:headEnd/>
            <a:tailEnd/>
          </a:ln>
        </p:spPr>
        <p:txBody>
          <a:bodyPr/>
          <a:lstStyle>
            <a:lvl1pPr marL="284163" indent="-284163" defTabSz="9128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altLang="it-IT" sz="1600" i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6" name="CasellaDiTesto 6">
            <a:extLst>
              <a:ext uri="{FF2B5EF4-FFF2-40B4-BE49-F238E27FC236}">
                <a16:creationId xmlns:a16="http://schemas.microsoft.com/office/drawing/2014/main" id="{FFDB3CD7-6E31-0070-238C-F025692D9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5305425"/>
            <a:ext cx="4032250" cy="1387475"/>
          </a:xfrm>
          <a:prstGeom prst="rect">
            <a:avLst/>
          </a:prstGeom>
          <a:solidFill>
            <a:schemeClr val="bg1"/>
          </a:solidFill>
          <a:ln w="3175">
            <a:solidFill>
              <a:srgbClr val="CD0600"/>
            </a:solidFill>
            <a:miter lim="800000"/>
            <a:headEnd/>
            <a:tailEnd/>
          </a:ln>
        </p:spPr>
        <p:txBody>
          <a:bodyPr/>
          <a:lstStyle>
            <a:lvl1pPr marL="284163" indent="-284163" defTabSz="9128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altLang="it-IT" sz="1600" i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437" name="CasellaDiTesto 7">
            <a:extLst>
              <a:ext uri="{FF2B5EF4-FFF2-40B4-BE49-F238E27FC236}">
                <a16:creationId xmlns:a16="http://schemas.microsoft.com/office/drawing/2014/main" id="{921E02A5-16F8-1401-6EEF-A4A9989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4725" y="5305425"/>
            <a:ext cx="4033838" cy="1387475"/>
          </a:xfrm>
          <a:prstGeom prst="rect">
            <a:avLst/>
          </a:prstGeom>
          <a:solidFill>
            <a:schemeClr val="bg1"/>
          </a:solidFill>
          <a:ln w="3175">
            <a:solidFill>
              <a:srgbClr val="CD0600"/>
            </a:solidFill>
            <a:miter lim="800000"/>
            <a:headEnd/>
            <a:tailEnd/>
          </a:ln>
        </p:spPr>
        <p:txBody>
          <a:bodyPr/>
          <a:lstStyle>
            <a:lvl1pPr marL="284163" indent="-284163" defTabSz="91281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128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it-IT" altLang="it-IT" sz="1600" i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5A8900F8-5593-4CC0-E359-DB8C1DE3F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La formula imprenditoriale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21C0270-1836-3154-8496-EE8C3C8490C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">
            <a:extLst>
              <a:ext uri="{FF2B5EF4-FFF2-40B4-BE49-F238E27FC236}">
                <a16:creationId xmlns:a16="http://schemas.microsoft.com/office/drawing/2014/main" id="{390EA6CD-786E-8345-722B-23F9089FA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latin typeface="Lato" panose="020F0502020204030203" pitchFamily="34" charset="0"/>
              </a:rPr>
              <a:t>Commento conclusivo</a:t>
            </a:r>
          </a:p>
        </p:txBody>
      </p:sp>
      <p:sp>
        <p:nvSpPr>
          <p:cNvPr id="3" name="Titolo 1">
            <a:extLst>
              <a:ext uri="{FF2B5EF4-FFF2-40B4-BE49-F238E27FC236}">
                <a16:creationId xmlns:a16="http://schemas.microsoft.com/office/drawing/2014/main" id="{95700A4D-C7E6-EC64-63E5-3BEA3FA4BC55}"/>
              </a:ext>
            </a:extLst>
          </p:cNvPr>
          <p:cNvSpPr txBox="1">
            <a:spLocks/>
          </p:cNvSpPr>
          <p:nvPr/>
        </p:nvSpPr>
        <p:spPr>
          <a:xfrm>
            <a:off x="838200" y="6127750"/>
            <a:ext cx="10515600" cy="58737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Rif. Output 3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21EA32C-F398-2F45-D254-CEB7A6E4B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218648"/>
              </p:ext>
            </p:extLst>
          </p:nvPr>
        </p:nvGraphicFramePr>
        <p:xfrm>
          <a:off x="1092200" y="1316038"/>
          <a:ext cx="10007600" cy="4741862"/>
        </p:xfrm>
        <a:graphic>
          <a:graphicData uri="http://schemas.openxmlformats.org/drawingml/2006/table">
            <a:tbl>
              <a:tblPr firstRow="1" firstCol="1" bandRow="1"/>
              <a:tblGrid>
                <a:gridCol w="1000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41862"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it-IT" sz="28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………………………………………………..………………………………………………………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it-IT" sz="28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………………………………………………………………………………………………………..</a:t>
                      </a:r>
                      <a:endParaRPr lang="it-IT" sz="2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ttangolo 1">
            <a:extLst>
              <a:ext uri="{FF2B5EF4-FFF2-40B4-BE49-F238E27FC236}">
                <a16:creationId xmlns:a16="http://schemas.microsoft.com/office/drawing/2014/main" id="{7F56D643-62EE-73DE-1DC4-A0345F234FF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509</Words>
  <Application>Microsoft Macintosh PowerPoint</Application>
  <PresentationFormat>Widescreen</PresentationFormat>
  <Paragraphs>98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Calibri</vt:lpstr>
      <vt:lpstr>Arial</vt:lpstr>
      <vt:lpstr>Calibri Light</vt:lpstr>
      <vt:lpstr>Times New Roman</vt:lpstr>
      <vt:lpstr>Lato</vt:lpstr>
      <vt:lpstr>Georgia</vt:lpstr>
      <vt:lpstr>Tema di Office</vt:lpstr>
      <vt:lpstr>La Mini Buona Impresa [nome impresa]</vt:lpstr>
      <vt:lpstr>Descrizione del sogno</vt:lpstr>
      <vt:lpstr>Wordcloud</vt:lpstr>
      <vt:lpstr>Il progetto d’impresa</vt:lpstr>
      <vt:lpstr>Il progetto d’impresa</vt:lpstr>
      <vt:lpstr>Il progetto d’impresa</vt:lpstr>
      <vt:lpstr>Il progetto d’impresa</vt:lpstr>
      <vt:lpstr>La formula imprenditoriale</vt:lpstr>
      <vt:lpstr>Commento conclusivo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mappa della creazione di Valore, nel modello della Buona Impresa</dc:title>
  <dc:creator>Good Point srl</dc:creator>
  <cp:lastModifiedBy>Nicoletta Alessi</cp:lastModifiedBy>
  <cp:revision>60</cp:revision>
  <dcterms:created xsi:type="dcterms:W3CDTF">2023-01-18T15:30:16Z</dcterms:created>
  <dcterms:modified xsi:type="dcterms:W3CDTF">2024-10-02T09:37:26Z</dcterms:modified>
</cp:coreProperties>
</file>