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680" r:id="rId6"/>
    <p:sldMasterId id="2147483694" r:id="rId7"/>
    <p:sldMasterId id="2147483708" r:id="rId8"/>
    <p:sldMasterId id="2147483739" r:id="rId9"/>
  </p:sldMasterIdLst>
  <p:notesMasterIdLst>
    <p:notesMasterId r:id="rId23"/>
  </p:notesMasterIdLst>
  <p:handoutMasterIdLst>
    <p:handoutMasterId r:id="rId24"/>
  </p:handoutMasterIdLst>
  <p:sldIdLst>
    <p:sldId id="381" r:id="rId10"/>
    <p:sldId id="615" r:id="rId11"/>
    <p:sldId id="616" r:id="rId12"/>
    <p:sldId id="617" r:id="rId13"/>
    <p:sldId id="611" r:id="rId14"/>
    <p:sldId id="605" r:id="rId15"/>
    <p:sldId id="607" r:id="rId16"/>
    <p:sldId id="609" r:id="rId17"/>
    <p:sldId id="603" r:id="rId18"/>
    <p:sldId id="618" r:id="rId19"/>
    <p:sldId id="608" r:id="rId20"/>
    <p:sldId id="610" r:id="rId21"/>
    <p:sldId id="595" r:id="rId22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4C"/>
    <a:srgbClr val="F7FDFE"/>
    <a:srgbClr val="028C59"/>
    <a:srgbClr val="55BD5A"/>
    <a:srgbClr val="F33607"/>
    <a:srgbClr val="40B9E6"/>
    <a:srgbClr val="EDEEE8"/>
    <a:srgbClr val="C6C6C6"/>
    <a:srgbClr val="FE570D"/>
    <a:srgbClr val="0655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896" autoAdjust="0"/>
  </p:normalViewPr>
  <p:slideViewPr>
    <p:cSldViewPr snapToGrid="0" snapToObjects="1">
      <p:cViewPr>
        <p:scale>
          <a:sx n="99" d="100"/>
          <a:sy n="99" d="100"/>
        </p:scale>
        <p:origin x="-120" y="-72"/>
      </p:cViewPr>
      <p:guideLst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orient="horz" pos="2152"/>
        <p:guide orient="horz" pos="870"/>
        <p:guide pos="3840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3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3"/>
            <a:ext cx="2944283" cy="49530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85441098-9615-49CD-AF2A-1DAD62510C81}" type="datetime1">
              <a:rPr lang="en-GB" smtClean="0"/>
              <a:t>13/12/2019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961" y="5483499"/>
            <a:ext cx="1932039" cy="96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84F0-8C82-524D-AFF3-B14B8B0AAB74}" type="datetime1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Enel Group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6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130561F7-60F0-40F4-80A0-13A9BB8052C4}" type="datetime1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9702" y="5483226"/>
            <a:ext cx="1907123" cy="69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07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4A525D45-5701-44B1-98C6-F94250F1AFA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5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673" y="6619007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B0F1C95-2F30-4BC9-BACE-0E0C71F94C2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0284" y="6619007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785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463-CC3B-4375-BBB6-CF02559DD0B8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189-2510-4659-90EF-C2B2811D581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DE3A-02FB-4961-9EA5-9F31E83B166E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45892F-6358-4D50-A379-1B0E8429F154}" type="datetime1">
              <a:rPr lang="en-GB" smtClean="0">
                <a:solidFill>
                  <a:prstClr val="white"/>
                </a:solidFill>
              </a:rPr>
              <a:pPr/>
              <a:t>13/12/2019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Presentation footer 10PT grey. Please add the relevant country to the footer.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26EA-9A01-4BA8-8AF1-E6AFBED4796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9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8778-0823-46AC-A977-0728F5C6A20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68CB79E3-425F-43A0-91F6-225C50007D40}" type="datetime1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59393" y="688252"/>
            <a:ext cx="5642083" cy="4733986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2830" y="137161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80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60414" y="690580"/>
            <a:ext cx="427668" cy="2052620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524010" y="596117"/>
            <a:ext cx="7600985" cy="18891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08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1978250" y="-527243"/>
            <a:ext cx="986996" cy="342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760421" y="1677587"/>
            <a:ext cx="3900335" cy="3805648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46802" y="206505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83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596119"/>
            <a:ext cx="6842160" cy="351550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34" y="141702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7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130561F7-60F0-40F4-80A0-13A9BB8052C4}" type="datetime1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9702" y="5483226"/>
            <a:ext cx="1907123" cy="69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1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4A525D45-5701-44B1-98C6-F94250F1AFA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1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673" y="6619007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B0F1C95-2F30-4BC9-BACE-0E0C71F94C2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0284" y="6619007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4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463-CC3B-4375-BBB6-CF02559DD0B8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2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189-2510-4659-90EF-C2B2811D581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DE3A-02FB-4961-9EA5-9F31E83B166E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34EE5-D34D-421C-B2E3-5700936FE60B}" type="datetime1">
              <a:rPr lang="en-GB" smtClean="0"/>
              <a:t>13/12/2019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759392" y="688247"/>
            <a:ext cx="986996" cy="342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082306" y="615086"/>
            <a:ext cx="5534519" cy="349581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45892F-6358-4D50-A379-1B0E8429F154}" type="datetime1">
              <a:rPr lang="en-GB" smtClean="0">
                <a:solidFill>
                  <a:prstClr val="white"/>
                </a:solidFill>
              </a:rPr>
              <a:pPr/>
              <a:t>13/12/2019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Presentation footer 10PT grey. Please add the relevant country to the footer.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9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26EA-9A01-4BA8-8AF1-E6AFBED4796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2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8778-0823-46AC-A977-0728F5C6A20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0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59393" y="688252"/>
            <a:ext cx="5642083" cy="4733986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2830" y="137161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58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60414" y="690580"/>
            <a:ext cx="427668" cy="2052620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524010" y="596117"/>
            <a:ext cx="7600985" cy="18891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50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1978250" y="-527243"/>
            <a:ext cx="986996" cy="342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760421" y="1677587"/>
            <a:ext cx="3900335" cy="3805648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46802" y="206505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596119"/>
            <a:ext cx="6842160" cy="351550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34" y="141702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35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130561F7-60F0-40F4-80A0-13A9BB8052C4}" type="datetime1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19702" y="5483226"/>
            <a:ext cx="1907123" cy="691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926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4A525D45-5701-44B1-98C6-F94250F1AFA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0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673" y="6619007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B0F1C95-2F30-4BC9-BACE-0E0C71F94C2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0284" y="6619007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\\psf\Home\Desktop\ENELLOGO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70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5F1D-44DA-43EA-851D-FFCA48CB6EBA}" type="datetime1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463-CC3B-4375-BBB6-CF02559DD0B8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8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B189-2510-4659-90EF-C2B2811D5817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DE3A-02FB-4961-9EA5-9F31E83B166E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45892F-6358-4D50-A379-1B0E8429F154}" type="datetime1">
              <a:rPr lang="en-GB" smtClean="0">
                <a:solidFill>
                  <a:prstClr val="white"/>
                </a:solidFill>
              </a:rPr>
              <a:pPr/>
              <a:t>13/12/2019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Presentation footer 10PT grey. Please add the relevant country to the footer.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20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26EA-9A01-4BA8-8AF1-E6AFBED47965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8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8778-0823-46AC-A977-0728F5C6A20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48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59393" y="688252"/>
            <a:ext cx="5642083" cy="4733986"/>
            <a:chOff x="759392" y="688247"/>
            <a:chExt cx="5642083" cy="4733986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46388" y="688247"/>
              <a:ext cx="4655087" cy="4733986"/>
            </a:xfrm>
            <a:custGeom>
              <a:avLst/>
              <a:gdLst>
                <a:gd name="T0" fmla="*/ 0 w 1474"/>
                <a:gd name="T1" fmla="*/ 0 h 1499"/>
                <a:gd name="T2" fmla="*/ 0 w 1474"/>
                <a:gd name="T3" fmla="*/ 1085 h 1499"/>
                <a:gd name="T4" fmla="*/ 1 w 1474"/>
                <a:gd name="T5" fmla="*/ 1085 h 1499"/>
                <a:gd name="T6" fmla="*/ 389 w 1474"/>
                <a:gd name="T7" fmla="*/ 1473 h 1499"/>
                <a:gd name="T8" fmla="*/ 388 w 1474"/>
                <a:gd name="T9" fmla="*/ 1499 h 1499"/>
                <a:gd name="T10" fmla="*/ 1473 w 1474"/>
                <a:gd name="T11" fmla="*/ 1499 h 1499"/>
                <a:gd name="T12" fmla="*/ 1474 w 1474"/>
                <a:gd name="T13" fmla="*/ 1473 h 1499"/>
                <a:gd name="T14" fmla="*/ 1 w 1474"/>
                <a:gd name="T15" fmla="*/ 0 h 1499"/>
                <a:gd name="T16" fmla="*/ 0 w 1474"/>
                <a:gd name="T1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4" h="1499">
                  <a:moveTo>
                    <a:pt x="0" y="0"/>
                  </a:moveTo>
                  <a:cubicBezTo>
                    <a:pt x="0" y="1085"/>
                    <a:pt x="0" y="1085"/>
                    <a:pt x="0" y="1085"/>
                  </a:cubicBezTo>
                  <a:cubicBezTo>
                    <a:pt x="0" y="1085"/>
                    <a:pt x="0" y="1085"/>
                    <a:pt x="1" y="1085"/>
                  </a:cubicBezTo>
                  <a:cubicBezTo>
                    <a:pt x="215" y="1085"/>
                    <a:pt x="389" y="1258"/>
                    <a:pt x="389" y="1473"/>
                  </a:cubicBezTo>
                  <a:cubicBezTo>
                    <a:pt x="389" y="1482"/>
                    <a:pt x="389" y="1490"/>
                    <a:pt x="388" y="1499"/>
                  </a:cubicBezTo>
                  <a:cubicBezTo>
                    <a:pt x="1473" y="1499"/>
                    <a:pt x="1473" y="1499"/>
                    <a:pt x="1473" y="1499"/>
                  </a:cubicBezTo>
                  <a:cubicBezTo>
                    <a:pt x="1473" y="1490"/>
                    <a:pt x="1474" y="1482"/>
                    <a:pt x="1474" y="1473"/>
                  </a:cubicBezTo>
                  <a:cubicBezTo>
                    <a:pt x="1474" y="659"/>
                    <a:pt x="81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33500">
                  <a:srgbClr val="55BD5A">
                    <a:alpha val="69000"/>
                  </a:srgbClr>
                </a:gs>
                <a:gs pos="8000">
                  <a:schemeClr val="accent6"/>
                </a:gs>
                <a:gs pos="59000">
                  <a:schemeClr val="accent6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59392" y="688247"/>
              <a:ext cx="986996" cy="342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2830" y="137161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60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60414" y="690580"/>
            <a:ext cx="427668" cy="2052620"/>
            <a:chOff x="760413" y="690580"/>
            <a:chExt cx="544156" cy="2611716"/>
          </a:xfrm>
        </p:grpSpPr>
        <p:sp>
          <p:nvSpPr>
            <p:cNvPr id="8" name="Rectangle 7"/>
            <p:cNvSpPr/>
            <p:nvPr userDrawn="1"/>
          </p:nvSpPr>
          <p:spPr>
            <a:xfrm>
              <a:off x="760413" y="690580"/>
              <a:ext cx="544156" cy="188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GB">
                <a:solidFill>
                  <a:srgbClr val="0655FA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60413" y="2565815"/>
              <a:ext cx="544156" cy="7364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95000">
                  <a:schemeClr val="bg1">
                    <a:alpha val="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1524010" y="596117"/>
            <a:ext cx="7600985" cy="188916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61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1978250" y="-527243"/>
            <a:ext cx="986996" cy="342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760421" y="1677587"/>
            <a:ext cx="3900335" cy="3805648"/>
            <a:chOff x="760412" y="1677577"/>
            <a:chExt cx="3863129" cy="3477448"/>
          </a:xfrm>
        </p:grpSpPr>
        <p:sp>
          <p:nvSpPr>
            <p:cNvPr id="3" name="Parallelogram 2"/>
            <p:cNvSpPr/>
            <p:nvPr userDrawn="1"/>
          </p:nvSpPr>
          <p:spPr>
            <a:xfrm flipH="1">
              <a:off x="760412" y="1677577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767503" y="3416301"/>
              <a:ext cx="3856038" cy="1738724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576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 err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46802" y="2065050"/>
            <a:ext cx="6076985" cy="20542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99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282826" y="596119"/>
            <a:ext cx="6842160" cy="3515509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37534" y="141702"/>
            <a:ext cx="1901985" cy="6595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4" tIns="45676" rIns="91354" bIns="45676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0100485" y="690101"/>
            <a:ext cx="1326339" cy="480798"/>
            <a:chOff x="0" y="768"/>
            <a:chExt cx="7680" cy="2784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639" y="1422"/>
              <a:ext cx="2115" cy="2130"/>
            </a:xfrm>
            <a:custGeom>
              <a:avLst/>
              <a:gdLst>
                <a:gd name="T0" fmla="*/ 1210 w 1210"/>
                <a:gd name="T1" fmla="*/ 504 h 1218"/>
                <a:gd name="T2" fmla="*/ 609 w 1210"/>
                <a:gd name="T3" fmla="*/ 0 h 1218"/>
                <a:gd name="T4" fmla="*/ 0 w 1210"/>
                <a:gd name="T5" fmla="*/ 609 h 1218"/>
                <a:gd name="T6" fmla="*/ 609 w 1210"/>
                <a:gd name="T7" fmla="*/ 1218 h 1218"/>
                <a:gd name="T8" fmla="*/ 1092 w 1210"/>
                <a:gd name="T9" fmla="*/ 980 h 1218"/>
                <a:gd name="T10" fmla="*/ 948 w 1210"/>
                <a:gd name="T11" fmla="*/ 870 h 1218"/>
                <a:gd name="T12" fmla="*/ 609 w 1210"/>
                <a:gd name="T13" fmla="*/ 1037 h 1218"/>
                <a:gd name="T14" fmla="*/ 182 w 1210"/>
                <a:gd name="T15" fmla="*/ 609 h 1218"/>
                <a:gd name="T16" fmla="*/ 609 w 1210"/>
                <a:gd name="T17" fmla="*/ 182 h 1218"/>
                <a:gd name="T18" fmla="*/ 1025 w 1210"/>
                <a:gd name="T19" fmla="*/ 504 h 1218"/>
                <a:gd name="T20" fmla="*/ 574 w 1210"/>
                <a:gd name="T21" fmla="*/ 504 h 1218"/>
                <a:gd name="T22" fmla="*/ 574 w 1210"/>
                <a:gd name="T23" fmla="*/ 686 h 1218"/>
                <a:gd name="T24" fmla="*/ 1210 w 1210"/>
                <a:gd name="T25" fmla="*/ 686 h 1218"/>
                <a:gd name="T26" fmla="*/ 1210 w 1210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0" h="1218">
                  <a:moveTo>
                    <a:pt x="1210" y="504"/>
                  </a:moveTo>
                  <a:cubicBezTo>
                    <a:pt x="1161" y="218"/>
                    <a:pt x="910" y="0"/>
                    <a:pt x="609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09" y="1218"/>
                  </a:cubicBezTo>
                  <a:cubicBezTo>
                    <a:pt x="806" y="1218"/>
                    <a:pt x="981" y="1125"/>
                    <a:pt x="1092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7" y="1037"/>
                    <a:pt x="609" y="1037"/>
                  </a:cubicBezTo>
                  <a:cubicBezTo>
                    <a:pt x="373" y="1037"/>
                    <a:pt x="182" y="845"/>
                    <a:pt x="182" y="609"/>
                  </a:cubicBezTo>
                  <a:cubicBezTo>
                    <a:pt x="182" y="373"/>
                    <a:pt x="373" y="182"/>
                    <a:pt x="609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4" y="504"/>
                    <a:pt x="574" y="504"/>
                    <a:pt x="574" y="504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1210" y="686"/>
                    <a:pt x="1210" y="686"/>
                    <a:pt x="1210" y="686"/>
                  </a:cubicBezTo>
                  <a:lnTo>
                    <a:pt x="121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0" y="1422"/>
              <a:ext cx="2116" cy="2130"/>
            </a:xfrm>
            <a:custGeom>
              <a:avLst/>
              <a:gdLst>
                <a:gd name="T0" fmla="*/ 1211 w 1211"/>
                <a:gd name="T1" fmla="*/ 504 h 1218"/>
                <a:gd name="T2" fmla="*/ 610 w 1211"/>
                <a:gd name="T3" fmla="*/ 0 h 1218"/>
                <a:gd name="T4" fmla="*/ 0 w 1211"/>
                <a:gd name="T5" fmla="*/ 609 h 1218"/>
                <a:gd name="T6" fmla="*/ 610 w 1211"/>
                <a:gd name="T7" fmla="*/ 1218 h 1218"/>
                <a:gd name="T8" fmla="*/ 1093 w 1211"/>
                <a:gd name="T9" fmla="*/ 980 h 1218"/>
                <a:gd name="T10" fmla="*/ 948 w 1211"/>
                <a:gd name="T11" fmla="*/ 870 h 1218"/>
                <a:gd name="T12" fmla="*/ 610 w 1211"/>
                <a:gd name="T13" fmla="*/ 1037 h 1218"/>
                <a:gd name="T14" fmla="*/ 182 w 1211"/>
                <a:gd name="T15" fmla="*/ 609 h 1218"/>
                <a:gd name="T16" fmla="*/ 610 w 1211"/>
                <a:gd name="T17" fmla="*/ 182 h 1218"/>
                <a:gd name="T18" fmla="*/ 1025 w 1211"/>
                <a:gd name="T19" fmla="*/ 504 h 1218"/>
                <a:gd name="T20" fmla="*/ 575 w 1211"/>
                <a:gd name="T21" fmla="*/ 504 h 1218"/>
                <a:gd name="T22" fmla="*/ 575 w 1211"/>
                <a:gd name="T23" fmla="*/ 686 h 1218"/>
                <a:gd name="T24" fmla="*/ 1211 w 1211"/>
                <a:gd name="T25" fmla="*/ 686 h 1218"/>
                <a:gd name="T26" fmla="*/ 1211 w 1211"/>
                <a:gd name="T27" fmla="*/ 504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1" h="1218">
                  <a:moveTo>
                    <a:pt x="1211" y="504"/>
                  </a:moveTo>
                  <a:cubicBezTo>
                    <a:pt x="1161" y="218"/>
                    <a:pt x="910" y="0"/>
                    <a:pt x="610" y="0"/>
                  </a:cubicBezTo>
                  <a:cubicBezTo>
                    <a:pt x="273" y="0"/>
                    <a:pt x="0" y="273"/>
                    <a:pt x="0" y="609"/>
                  </a:cubicBezTo>
                  <a:cubicBezTo>
                    <a:pt x="0" y="946"/>
                    <a:pt x="273" y="1218"/>
                    <a:pt x="610" y="1218"/>
                  </a:cubicBezTo>
                  <a:cubicBezTo>
                    <a:pt x="806" y="1218"/>
                    <a:pt x="981" y="1125"/>
                    <a:pt x="1093" y="980"/>
                  </a:cubicBezTo>
                  <a:cubicBezTo>
                    <a:pt x="948" y="870"/>
                    <a:pt x="948" y="870"/>
                    <a:pt x="948" y="870"/>
                  </a:cubicBezTo>
                  <a:cubicBezTo>
                    <a:pt x="870" y="971"/>
                    <a:pt x="748" y="1037"/>
                    <a:pt x="610" y="1037"/>
                  </a:cubicBezTo>
                  <a:cubicBezTo>
                    <a:pt x="374" y="1037"/>
                    <a:pt x="182" y="845"/>
                    <a:pt x="182" y="609"/>
                  </a:cubicBezTo>
                  <a:cubicBezTo>
                    <a:pt x="182" y="373"/>
                    <a:pt x="374" y="182"/>
                    <a:pt x="610" y="182"/>
                  </a:cubicBezTo>
                  <a:cubicBezTo>
                    <a:pt x="809" y="182"/>
                    <a:pt x="978" y="319"/>
                    <a:pt x="1025" y="504"/>
                  </a:cubicBezTo>
                  <a:cubicBezTo>
                    <a:pt x="575" y="504"/>
                    <a:pt x="575" y="504"/>
                    <a:pt x="575" y="504"/>
                  </a:cubicBezTo>
                  <a:cubicBezTo>
                    <a:pt x="575" y="686"/>
                    <a:pt x="575" y="686"/>
                    <a:pt x="575" y="686"/>
                  </a:cubicBezTo>
                  <a:cubicBezTo>
                    <a:pt x="1211" y="686"/>
                    <a:pt x="1211" y="686"/>
                    <a:pt x="1211" y="686"/>
                  </a:cubicBezTo>
                  <a:lnTo>
                    <a:pt x="121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072" y="768"/>
              <a:ext cx="608" cy="2784"/>
            </a:xfrm>
            <a:custGeom>
              <a:avLst/>
              <a:gdLst>
                <a:gd name="T0" fmla="*/ 182 w 348"/>
                <a:gd name="T1" fmla="*/ 1182 h 1592"/>
                <a:gd name="T2" fmla="*/ 182 w 348"/>
                <a:gd name="T3" fmla="*/ 0 h 1592"/>
                <a:gd name="T4" fmla="*/ 0 w 348"/>
                <a:gd name="T5" fmla="*/ 0 h 1592"/>
                <a:gd name="T6" fmla="*/ 0 w 348"/>
                <a:gd name="T7" fmla="*/ 1182 h 1592"/>
                <a:gd name="T8" fmla="*/ 245 w 348"/>
                <a:gd name="T9" fmla="*/ 1592 h 1592"/>
                <a:gd name="T10" fmla="*/ 348 w 348"/>
                <a:gd name="T11" fmla="*/ 1443 h 1592"/>
                <a:gd name="T12" fmla="*/ 182 w 348"/>
                <a:gd name="T13" fmla="*/ 11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1592">
                  <a:moveTo>
                    <a:pt x="182" y="1182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374"/>
                    <a:pt x="89" y="1490"/>
                    <a:pt x="245" y="1592"/>
                  </a:cubicBezTo>
                  <a:cubicBezTo>
                    <a:pt x="348" y="1443"/>
                    <a:pt x="348" y="1443"/>
                    <a:pt x="348" y="1443"/>
                  </a:cubicBezTo>
                  <a:cubicBezTo>
                    <a:pt x="242" y="1370"/>
                    <a:pt x="182" y="1314"/>
                    <a:pt x="182" y="1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2432" y="1424"/>
              <a:ext cx="1909" cy="2097"/>
            </a:xfrm>
            <a:custGeom>
              <a:avLst/>
              <a:gdLst>
                <a:gd name="T0" fmla="*/ 1092 w 1092"/>
                <a:gd name="T1" fmla="*/ 503 h 1199"/>
                <a:gd name="T2" fmla="*/ 587 w 1092"/>
                <a:gd name="T3" fmla="*/ 0 h 1199"/>
                <a:gd name="T4" fmla="*/ 182 w 1092"/>
                <a:gd name="T5" fmla="*/ 166 h 1199"/>
                <a:gd name="T6" fmla="*/ 182 w 1092"/>
                <a:gd name="T7" fmla="*/ 49 h 1199"/>
                <a:gd name="T8" fmla="*/ 0 w 1092"/>
                <a:gd name="T9" fmla="*/ 49 h 1199"/>
                <a:gd name="T10" fmla="*/ 0 w 1092"/>
                <a:gd name="T11" fmla="*/ 685 h 1199"/>
                <a:gd name="T12" fmla="*/ 182 w 1092"/>
                <a:gd name="T13" fmla="*/ 685 h 1199"/>
                <a:gd name="T14" fmla="*/ 182 w 1092"/>
                <a:gd name="T15" fmla="*/ 535 h 1199"/>
                <a:gd name="T16" fmla="*/ 587 w 1092"/>
                <a:gd name="T17" fmla="*/ 181 h 1199"/>
                <a:gd name="T18" fmla="*/ 910 w 1092"/>
                <a:gd name="T19" fmla="*/ 503 h 1199"/>
                <a:gd name="T20" fmla="*/ 910 w 1092"/>
                <a:gd name="T21" fmla="*/ 1199 h 1199"/>
                <a:gd name="T22" fmla="*/ 1092 w 1092"/>
                <a:gd name="T23" fmla="*/ 1199 h 1199"/>
                <a:gd name="T24" fmla="*/ 1092 w 1092"/>
                <a:gd name="T25" fmla="*/ 5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2" h="1199">
                  <a:moveTo>
                    <a:pt x="1092" y="503"/>
                  </a:moveTo>
                  <a:cubicBezTo>
                    <a:pt x="1092" y="222"/>
                    <a:pt x="865" y="0"/>
                    <a:pt x="587" y="0"/>
                  </a:cubicBezTo>
                  <a:cubicBezTo>
                    <a:pt x="429" y="0"/>
                    <a:pt x="286" y="63"/>
                    <a:pt x="182" y="166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82" y="685"/>
                    <a:pt x="182" y="685"/>
                    <a:pt x="182" y="685"/>
                  </a:cubicBezTo>
                  <a:cubicBezTo>
                    <a:pt x="182" y="535"/>
                    <a:pt x="182" y="535"/>
                    <a:pt x="182" y="535"/>
                  </a:cubicBezTo>
                  <a:cubicBezTo>
                    <a:pt x="210" y="389"/>
                    <a:pt x="339" y="181"/>
                    <a:pt x="587" y="181"/>
                  </a:cubicBezTo>
                  <a:cubicBezTo>
                    <a:pt x="764" y="181"/>
                    <a:pt x="910" y="322"/>
                    <a:pt x="910" y="503"/>
                  </a:cubicBezTo>
                  <a:cubicBezTo>
                    <a:pt x="910" y="1199"/>
                    <a:pt x="910" y="1199"/>
                    <a:pt x="910" y="1199"/>
                  </a:cubicBezTo>
                  <a:cubicBezTo>
                    <a:pt x="1092" y="1199"/>
                    <a:pt x="1092" y="1199"/>
                    <a:pt x="1092" y="1199"/>
                  </a:cubicBezTo>
                  <a:lnTo>
                    <a:pt x="1092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70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C3E9-151E-4355-B70E-FCA8752F0FBE}" type="datetime1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70664C38-4CDB-4B61-BD05-788569828659}" type="datetime1">
              <a:rPr lang="en-GB" smtClean="0">
                <a:solidFill>
                  <a:prstClr val="black"/>
                </a:solidFill>
              </a:rPr>
              <a:pPr/>
              <a:t>13/12/2019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7961" y="5483499"/>
            <a:ext cx="1932039" cy="96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70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D150A53C-B9A1-449F-85EE-BC4B5D4FF9EA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5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56F6CFE-A517-4275-AA56-6BD84B48BDC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759392" y="688247"/>
            <a:ext cx="986996" cy="3422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082306" y="615086"/>
            <a:ext cx="5534519" cy="3495811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</a:t>
            </a:r>
            <a:br>
              <a:rPr lang="en-GB" dirty="0" smtClean="0"/>
            </a:br>
            <a:r>
              <a:rPr lang="en-GB" dirty="0" smtClean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03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3503-3813-4708-87E5-8D03E2DED331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2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BFF-0232-46AA-B1EA-4628300F925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1C4B-5D4E-4A13-8498-4F86131BD996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2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66A36-F2B2-414D-B665-038D8B5EB2AB}" type="datetime1">
              <a:rPr lang="en-GB" smtClean="0">
                <a:solidFill>
                  <a:prstClr val="white"/>
                </a:solidFill>
              </a:rPr>
              <a:pPr/>
              <a:t>13/12/2019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Presentation footer 10PT. Please add the relevant country to the footer.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rgbClr val="065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80A5-C5EE-4C63-88CC-32FFBFC5B30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C490-FD7D-49B4-BBB6-9FA0B72A0C7C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77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803374" y="1692000"/>
            <a:ext cx="8939881" cy="4284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lnSpc>
                <a:spcPts val="9600"/>
              </a:lnSpc>
              <a:buNone/>
              <a:defRPr sz="8000" b="1" baseline="0">
                <a:solidFill>
                  <a:srgbClr val="1BB15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Titolo divisoria</a:t>
            </a:r>
            <a:endParaRPr lang="it-IT" dirty="0"/>
          </a:p>
        </p:txBody>
      </p:sp>
      <p:sp>
        <p:nvSpPr>
          <p:cNvPr id="3" name="Segnaposto numero diapositiva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578B-9BC3-4F78-82E8-CFA987D73837}" type="slidenum">
              <a:rPr lang="it-IT">
                <a:solidFill>
                  <a:srgbClr val="C6C6C6">
                    <a:lumMod val="75000"/>
                  </a:srgb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4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6AF0-F759-445C-A849-6A960B2753F4}" type="datetime1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433917" y="1692277"/>
            <a:ext cx="11140016" cy="4283075"/>
          </a:xfrm>
          <a:prstGeom prst="rect">
            <a:avLst/>
          </a:prstGeom>
        </p:spPr>
        <p:txBody>
          <a:bodyPr lIns="121917" tIns="0" rIns="121917" bIns="60958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6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804800" y="443595"/>
            <a:ext cx="8558400" cy="480000"/>
          </a:xfrm>
          <a:prstGeom prst="rect">
            <a:avLst/>
          </a:prstGeom>
        </p:spPr>
        <p:txBody>
          <a:bodyPr/>
          <a:lstStyle>
            <a:lvl1pPr algn="l">
              <a:defRPr lang="it-IT" sz="32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804800" y="923648"/>
            <a:ext cx="8558400" cy="480000"/>
          </a:xfrm>
          <a:prstGeom prst="rect">
            <a:avLst/>
          </a:prstGeom>
        </p:spPr>
        <p:txBody>
          <a:bodyPr/>
          <a:lstStyle>
            <a:lvl1pPr marL="0" indent="0" algn="l" defTabSz="609585" rtl="0" eaLnBrk="1" latinLnBrk="0" hangingPunct="1">
              <a:lnSpc>
                <a:spcPts val="3733"/>
              </a:lnSpc>
              <a:spcBef>
                <a:spcPct val="0"/>
              </a:spcBef>
              <a:buNone/>
              <a:defRPr lang="it-IT" sz="27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8238" y="2256000"/>
            <a:ext cx="11247029" cy="39573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733"/>
              </a:lnSpc>
              <a:buNone/>
              <a:defRPr sz="2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None/>
              <a:defRPr sz="24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Single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47483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AD4C2E-C717-4649-96E9-24BDD724E54D}" type="datetime1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845391" y="-394416"/>
            <a:ext cx="878042" cy="304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2211" y="1905918"/>
            <a:ext cx="7606614" cy="3577306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 dirty="0"/>
          </a:p>
        </p:txBody>
      </p:sp>
      <p:grpSp>
        <p:nvGrpSpPr>
          <p:cNvPr id="9" name="Group 5"/>
          <p:cNvGrpSpPr>
            <a:grpSpLocks noChangeAspect="1"/>
          </p:cNvGrpSpPr>
          <p:nvPr userDrawn="1"/>
        </p:nvGrpSpPr>
        <p:grpSpPr bwMode="auto">
          <a:xfrm>
            <a:off x="10098872" y="687823"/>
            <a:ext cx="1328820" cy="665841"/>
            <a:chOff x="-3449" y="-1785"/>
            <a:chExt cx="6959" cy="3487"/>
          </a:xfrm>
          <a:solidFill>
            <a:schemeClr val="bg1"/>
          </a:solidFill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12" y="1270"/>
              <a:ext cx="319" cy="432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5" y="57"/>
                </a:cxn>
                <a:cxn ang="0">
                  <a:pos x="25" y="61"/>
                </a:cxn>
                <a:cxn ang="0">
                  <a:pos x="0" y="30"/>
                </a:cxn>
                <a:cxn ang="0">
                  <a:pos x="25" y="0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5" y="5"/>
                </a:cxn>
                <a:cxn ang="0">
                  <a:pos x="5" y="30"/>
                </a:cxn>
                <a:cxn ang="0">
                  <a:pos x="27" y="56"/>
                </a:cxn>
                <a:cxn ang="0">
                  <a:pos x="40" y="53"/>
                </a:cxn>
                <a:cxn ang="0">
                  <a:pos x="40" y="35"/>
                </a:cxn>
                <a:cxn ang="0">
                  <a:pos x="26" y="35"/>
                </a:cxn>
                <a:cxn ang="0">
                  <a:pos x="26" y="30"/>
                </a:cxn>
                <a:cxn ang="0">
                  <a:pos x="45" y="30"/>
                </a:cxn>
              </a:cxnLst>
              <a:rect l="0" t="0" r="r" b="b"/>
              <a:pathLst>
                <a:path w="45" h="61">
                  <a:moveTo>
                    <a:pt x="45" y="30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38" y="60"/>
                    <a:pt x="32" y="61"/>
                    <a:pt x="25" y="61"/>
                  </a:cubicBezTo>
                  <a:cubicBezTo>
                    <a:pt x="9" y="61"/>
                    <a:pt x="0" y="48"/>
                    <a:pt x="0" y="30"/>
                  </a:cubicBezTo>
                  <a:cubicBezTo>
                    <a:pt x="0" y="15"/>
                    <a:pt x="8" y="0"/>
                    <a:pt x="25" y="0"/>
                  </a:cubicBezTo>
                  <a:cubicBezTo>
                    <a:pt x="34" y="0"/>
                    <a:pt x="44" y="5"/>
                    <a:pt x="45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8"/>
                    <a:pt x="32" y="5"/>
                    <a:pt x="25" y="5"/>
                  </a:cubicBezTo>
                  <a:cubicBezTo>
                    <a:pt x="11" y="5"/>
                    <a:pt x="5" y="18"/>
                    <a:pt x="5" y="30"/>
                  </a:cubicBezTo>
                  <a:cubicBezTo>
                    <a:pt x="5" y="45"/>
                    <a:pt x="12" y="56"/>
                    <a:pt x="27" y="56"/>
                  </a:cubicBezTo>
                  <a:cubicBezTo>
                    <a:pt x="32" y="56"/>
                    <a:pt x="36" y="55"/>
                    <a:pt x="40" y="5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lnTo>
                    <a:pt x="4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406" y="1397"/>
              <a:ext cx="135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0" y="41"/>
                </a:cxn>
                <a:cxn ang="0">
                  <a:pos x="0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5" y="17"/>
                </a:cxn>
                <a:cxn ang="0">
                  <a:pos x="5" y="41"/>
                </a:cxn>
              </a:cxnLst>
              <a:rect l="0" t="0" r="r" b="b"/>
              <a:pathLst>
                <a:path w="19" h="41">
                  <a:moveTo>
                    <a:pt x="5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9" y="4"/>
                    <a:pt x="5" y="9"/>
                    <a:pt x="5" y="17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583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5" y="38"/>
                    <a:pt x="29" y="34"/>
                    <a:pt x="3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895" y="1397"/>
              <a:ext cx="262" cy="30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0" y="38"/>
                </a:cxn>
                <a:cxn ang="0">
                  <a:pos x="31" y="29"/>
                </a:cxn>
                <a:cxn ang="0">
                  <a:pos x="36" y="29"/>
                </a:cxn>
                <a:cxn ang="0">
                  <a:pos x="18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7" y="22"/>
                </a:cxn>
                <a:cxn ang="0">
                  <a:pos x="6" y="22"/>
                </a:cxn>
                <a:cxn ang="0">
                  <a:pos x="32" y="18"/>
                </a:cxn>
                <a:cxn ang="0">
                  <a:pos x="18" y="4"/>
                </a:cxn>
                <a:cxn ang="0">
                  <a:pos x="6" y="18"/>
                </a:cxn>
                <a:cxn ang="0">
                  <a:pos x="32" y="18"/>
                </a:cxn>
              </a:cxnLst>
              <a:rect l="0" t="0" r="r" b="b"/>
              <a:pathLst>
                <a:path w="37" h="43">
                  <a:moveTo>
                    <a:pt x="6" y="22"/>
                  </a:moveTo>
                  <a:cubicBezTo>
                    <a:pt x="6" y="31"/>
                    <a:pt x="10" y="38"/>
                    <a:pt x="20" y="38"/>
                  </a:cubicBezTo>
                  <a:cubicBezTo>
                    <a:pt x="25" y="38"/>
                    <a:pt x="30" y="34"/>
                    <a:pt x="31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8"/>
                    <a:pt x="28" y="43"/>
                    <a:pt x="18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2" y="0"/>
                    <a:pt x="37" y="10"/>
                    <a:pt x="37" y="22"/>
                  </a:cubicBezTo>
                  <a:lnTo>
                    <a:pt x="6" y="22"/>
                  </a:lnTo>
                  <a:close/>
                  <a:moveTo>
                    <a:pt x="32" y="18"/>
                  </a:moveTo>
                  <a:cubicBezTo>
                    <a:pt x="31" y="10"/>
                    <a:pt x="27" y="4"/>
                    <a:pt x="18" y="4"/>
                  </a:cubicBezTo>
                  <a:cubicBezTo>
                    <a:pt x="11" y="4"/>
                    <a:pt x="6" y="11"/>
                    <a:pt x="6" y="18"/>
                  </a:cubicBezTo>
                  <a:lnTo>
                    <a:pt x="3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228" y="1397"/>
              <a:ext cx="227" cy="291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32" y="16"/>
                </a:cxn>
                <a:cxn ang="0">
                  <a:pos x="32" y="41"/>
                </a:cxn>
                <a:cxn ang="0">
                  <a:pos x="28" y="41"/>
                </a:cxn>
                <a:cxn ang="0">
                  <a:pos x="28" y="15"/>
                </a:cxn>
                <a:cxn ang="0">
                  <a:pos x="17" y="4"/>
                </a:cxn>
                <a:cxn ang="0">
                  <a:pos x="5" y="18"/>
                </a:cxn>
                <a:cxn ang="0">
                  <a:pos x="5" y="41"/>
                </a:cxn>
              </a:cxnLst>
              <a:rect l="0" t="0" r="r" b="b"/>
              <a:pathLst>
                <a:path w="32" h="41">
                  <a:moveTo>
                    <a:pt x="5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31" y="0"/>
                    <a:pt x="32" y="12"/>
                    <a:pt x="32" y="16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8"/>
                    <a:pt x="24" y="4"/>
                    <a:pt x="17" y="4"/>
                  </a:cubicBezTo>
                  <a:cubicBezTo>
                    <a:pt x="9" y="4"/>
                    <a:pt x="5" y="11"/>
                    <a:pt x="5" y="18"/>
                  </a:cubicBezTo>
                  <a:lnTo>
                    <a:pt x="5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1717" y="1277"/>
              <a:ext cx="276" cy="4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9" y="17"/>
                </a:cxn>
                <a:cxn ang="0">
                  <a:pos x="15" y="33"/>
                </a:cxn>
                <a:cxn ang="0">
                  <a:pos x="5" y="33"/>
                </a:cxn>
                <a:cxn ang="0">
                  <a:pos x="5" y="58"/>
                </a:cxn>
                <a:cxn ang="0">
                  <a:pos x="0" y="58"/>
                </a:cxn>
                <a:cxn ang="0">
                  <a:pos x="5" y="28"/>
                </a:cxn>
                <a:cxn ang="0">
                  <a:pos x="18" y="28"/>
                </a:cxn>
                <a:cxn ang="0">
                  <a:pos x="33" y="17"/>
                </a:cxn>
                <a:cxn ang="0">
                  <a:pos x="18" y="5"/>
                </a:cxn>
                <a:cxn ang="0">
                  <a:pos x="5" y="5"/>
                </a:cxn>
                <a:cxn ang="0">
                  <a:pos x="5" y="28"/>
                </a:cxn>
              </a:cxnLst>
              <a:rect l="0" t="0" r="r" b="b"/>
              <a:pathLst>
                <a:path w="39" h="58">
                  <a:moveTo>
                    <a:pt x="0" y="5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9" y="3"/>
                    <a:pt x="39" y="17"/>
                  </a:cubicBezTo>
                  <a:cubicBezTo>
                    <a:pt x="39" y="31"/>
                    <a:pt x="26" y="33"/>
                    <a:pt x="1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58"/>
                    <a:pt x="5" y="58"/>
                    <a:pt x="5" y="58"/>
                  </a:cubicBezTo>
                  <a:lnTo>
                    <a:pt x="0" y="58"/>
                  </a:lnTo>
                  <a:close/>
                  <a:moveTo>
                    <a:pt x="5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26" y="28"/>
                    <a:pt x="33" y="26"/>
                    <a:pt x="33" y="17"/>
                  </a:cubicBezTo>
                  <a:cubicBezTo>
                    <a:pt x="33" y="8"/>
                    <a:pt x="26" y="5"/>
                    <a:pt x="1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2001" y="1397"/>
              <a:ext cx="269" cy="305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9" y="43"/>
                </a:cxn>
                <a:cxn ang="0">
                  <a:pos x="0" y="21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4"/>
                </a:cxn>
                <a:cxn ang="0">
                  <a:pos x="6" y="21"/>
                </a:cxn>
                <a:cxn ang="0">
                  <a:pos x="19" y="38"/>
                </a:cxn>
                <a:cxn ang="0">
                  <a:pos x="33" y="21"/>
                </a:cxn>
                <a:cxn ang="0">
                  <a:pos x="19" y="4"/>
                </a:cxn>
              </a:cxnLst>
              <a:rect l="0" t="0" r="r" b="b"/>
              <a:pathLst>
                <a:path w="38" h="43">
                  <a:moveTo>
                    <a:pt x="38" y="21"/>
                  </a:moveTo>
                  <a:cubicBezTo>
                    <a:pt x="38" y="32"/>
                    <a:pt x="32" y="43"/>
                    <a:pt x="19" y="43"/>
                  </a:cubicBezTo>
                  <a:cubicBezTo>
                    <a:pt x="6" y="43"/>
                    <a:pt x="0" y="32"/>
                    <a:pt x="0" y="21"/>
                  </a:cubicBezTo>
                  <a:cubicBezTo>
                    <a:pt x="0" y="11"/>
                    <a:pt x="6" y="0"/>
                    <a:pt x="19" y="0"/>
                  </a:cubicBezTo>
                  <a:cubicBezTo>
                    <a:pt x="32" y="0"/>
                    <a:pt x="38" y="11"/>
                    <a:pt x="38" y="21"/>
                  </a:cubicBezTo>
                  <a:close/>
                  <a:moveTo>
                    <a:pt x="19" y="4"/>
                  </a:moveTo>
                  <a:cubicBezTo>
                    <a:pt x="10" y="4"/>
                    <a:pt x="6" y="14"/>
                    <a:pt x="6" y="21"/>
                  </a:cubicBezTo>
                  <a:cubicBezTo>
                    <a:pt x="6" y="29"/>
                    <a:pt x="10" y="38"/>
                    <a:pt x="19" y="38"/>
                  </a:cubicBezTo>
                  <a:cubicBezTo>
                    <a:pt x="29" y="38"/>
                    <a:pt x="33" y="29"/>
                    <a:pt x="33" y="21"/>
                  </a:cubicBezTo>
                  <a:cubicBezTo>
                    <a:pt x="33" y="14"/>
                    <a:pt x="29" y="4"/>
                    <a:pt x="1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291" y="1404"/>
              <a:ext cx="461" cy="284"/>
            </a:xfrm>
            <a:custGeom>
              <a:avLst/>
              <a:gdLst/>
              <a:ahLst/>
              <a:cxnLst>
                <a:cxn ang="0">
                  <a:pos x="128" y="241"/>
                </a:cxn>
                <a:cxn ang="0">
                  <a:pos x="128" y="241"/>
                </a:cxn>
                <a:cxn ang="0">
                  <a:pos x="213" y="0"/>
                </a:cxn>
                <a:cxn ang="0">
                  <a:pos x="255" y="0"/>
                </a:cxn>
                <a:cxn ang="0">
                  <a:pos x="340" y="241"/>
                </a:cxn>
                <a:cxn ang="0">
                  <a:pos x="340" y="241"/>
                </a:cxn>
                <a:cxn ang="0">
                  <a:pos x="425" y="0"/>
                </a:cxn>
                <a:cxn ang="0">
                  <a:pos x="461" y="0"/>
                </a:cxn>
                <a:cxn ang="0">
                  <a:pos x="354" y="284"/>
                </a:cxn>
                <a:cxn ang="0">
                  <a:pos x="319" y="284"/>
                </a:cxn>
                <a:cxn ang="0">
                  <a:pos x="234" y="43"/>
                </a:cxn>
                <a:cxn ang="0">
                  <a:pos x="234" y="43"/>
                </a:cxn>
                <a:cxn ang="0">
                  <a:pos x="142" y="284"/>
                </a:cxn>
                <a:cxn ang="0">
                  <a:pos x="106" y="284"/>
                </a:cxn>
                <a:cxn ang="0">
                  <a:pos x="0" y="0"/>
                </a:cxn>
                <a:cxn ang="0">
                  <a:pos x="43" y="0"/>
                </a:cxn>
                <a:cxn ang="0">
                  <a:pos x="128" y="241"/>
                </a:cxn>
              </a:cxnLst>
              <a:rect l="0" t="0" r="r" b="b"/>
              <a:pathLst>
                <a:path w="461" h="284">
                  <a:moveTo>
                    <a:pt x="128" y="241"/>
                  </a:moveTo>
                  <a:lnTo>
                    <a:pt x="128" y="241"/>
                  </a:lnTo>
                  <a:lnTo>
                    <a:pt x="213" y="0"/>
                  </a:lnTo>
                  <a:lnTo>
                    <a:pt x="255" y="0"/>
                  </a:lnTo>
                  <a:lnTo>
                    <a:pt x="340" y="241"/>
                  </a:lnTo>
                  <a:lnTo>
                    <a:pt x="340" y="241"/>
                  </a:lnTo>
                  <a:lnTo>
                    <a:pt x="425" y="0"/>
                  </a:lnTo>
                  <a:lnTo>
                    <a:pt x="461" y="0"/>
                  </a:lnTo>
                  <a:lnTo>
                    <a:pt x="354" y="284"/>
                  </a:lnTo>
                  <a:lnTo>
                    <a:pt x="319" y="284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142" y="284"/>
                  </a:lnTo>
                  <a:lnTo>
                    <a:pt x="106" y="28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128" y="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2780" y="1397"/>
              <a:ext cx="255" cy="305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17" y="43"/>
                </a:cxn>
                <a:cxn ang="0">
                  <a:pos x="0" y="21"/>
                </a:cxn>
                <a:cxn ang="0">
                  <a:pos x="18" y="0"/>
                </a:cxn>
                <a:cxn ang="0">
                  <a:pos x="36" y="22"/>
                </a:cxn>
                <a:cxn ang="0">
                  <a:pos x="5" y="22"/>
                </a:cxn>
                <a:cxn ang="0">
                  <a:pos x="31" y="18"/>
                </a:cxn>
                <a:cxn ang="0">
                  <a:pos x="18" y="4"/>
                </a:cxn>
                <a:cxn ang="0">
                  <a:pos x="5" y="18"/>
                </a:cxn>
                <a:cxn ang="0">
                  <a:pos x="31" y="18"/>
                </a:cxn>
              </a:cxnLst>
              <a:rect l="0" t="0" r="r" b="b"/>
              <a:pathLst>
                <a:path w="36" h="43">
                  <a:moveTo>
                    <a:pt x="5" y="22"/>
                  </a:moveTo>
                  <a:cubicBezTo>
                    <a:pt x="5" y="31"/>
                    <a:pt x="9" y="38"/>
                    <a:pt x="19" y="38"/>
                  </a:cubicBezTo>
                  <a:cubicBezTo>
                    <a:pt x="24" y="38"/>
                    <a:pt x="29" y="34"/>
                    <a:pt x="30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3" y="38"/>
                    <a:pt x="27" y="43"/>
                    <a:pt x="17" y="43"/>
                  </a:cubicBezTo>
                  <a:cubicBezTo>
                    <a:pt x="5" y="43"/>
                    <a:pt x="0" y="32"/>
                    <a:pt x="0" y="21"/>
                  </a:cubicBezTo>
                  <a:cubicBezTo>
                    <a:pt x="0" y="10"/>
                    <a:pt x="6" y="0"/>
                    <a:pt x="18" y="0"/>
                  </a:cubicBezTo>
                  <a:cubicBezTo>
                    <a:pt x="31" y="0"/>
                    <a:pt x="36" y="10"/>
                    <a:pt x="36" y="22"/>
                  </a:cubicBezTo>
                  <a:lnTo>
                    <a:pt x="5" y="22"/>
                  </a:lnTo>
                  <a:close/>
                  <a:moveTo>
                    <a:pt x="31" y="18"/>
                  </a:moveTo>
                  <a:cubicBezTo>
                    <a:pt x="30" y="10"/>
                    <a:pt x="26" y="4"/>
                    <a:pt x="18" y="4"/>
                  </a:cubicBezTo>
                  <a:cubicBezTo>
                    <a:pt x="10" y="4"/>
                    <a:pt x="6" y="11"/>
                    <a:pt x="5" y="18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3106" y="1397"/>
              <a:ext cx="142" cy="291"/>
            </a:xfrm>
            <a:custGeom>
              <a:avLst/>
              <a:gdLst/>
              <a:ahLst/>
              <a:cxnLst>
                <a:cxn ang="0">
                  <a:pos x="6" y="41"/>
                </a:cxn>
                <a:cxn ang="0">
                  <a:pos x="1" y="41"/>
                </a:cxn>
                <a:cxn ang="0">
                  <a:pos x="1" y="1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7" y="4"/>
                </a:cxn>
                <a:cxn ang="0">
                  <a:pos x="6" y="17"/>
                </a:cxn>
                <a:cxn ang="0">
                  <a:pos x="6" y="41"/>
                </a:cxn>
              </a:cxnLst>
              <a:rect l="0" t="0" r="r" b="b"/>
              <a:pathLst>
                <a:path w="20" h="41">
                  <a:moveTo>
                    <a:pt x="6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3"/>
                    <a:pt x="11" y="0"/>
                    <a:pt x="15" y="0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9" y="4"/>
                    <a:pt x="6" y="9"/>
                    <a:pt x="6" y="17"/>
                  </a:cubicBezTo>
                  <a:lnTo>
                    <a:pt x="6" y="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753" y="-1197"/>
              <a:ext cx="1914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0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0" y="189"/>
                    <a:pt x="40" y="136"/>
                  </a:cubicBezTo>
                  <a:cubicBezTo>
                    <a:pt x="40" y="84"/>
                    <a:pt x="83" y="41"/>
                    <a:pt x="136" y="41"/>
                  </a:cubicBezTo>
                  <a:cubicBezTo>
                    <a:pt x="180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-3449" y="-1197"/>
              <a:ext cx="1913" cy="1928"/>
            </a:xfrm>
            <a:custGeom>
              <a:avLst/>
              <a:gdLst/>
              <a:ahLst/>
              <a:cxnLst>
                <a:cxn ang="0">
                  <a:pos x="270" y="113"/>
                </a:cxn>
                <a:cxn ang="0">
                  <a:pos x="136" y="0"/>
                </a:cxn>
                <a:cxn ang="0">
                  <a:pos x="0" y="136"/>
                </a:cxn>
                <a:cxn ang="0">
                  <a:pos x="136" y="272"/>
                </a:cxn>
                <a:cxn ang="0">
                  <a:pos x="244" y="219"/>
                </a:cxn>
                <a:cxn ang="0">
                  <a:pos x="212" y="194"/>
                </a:cxn>
                <a:cxn ang="0">
                  <a:pos x="136" y="232"/>
                </a:cxn>
                <a:cxn ang="0">
                  <a:pos x="41" y="136"/>
                </a:cxn>
                <a:cxn ang="0">
                  <a:pos x="136" y="41"/>
                </a:cxn>
                <a:cxn ang="0">
                  <a:pos x="229" y="113"/>
                </a:cxn>
                <a:cxn ang="0">
                  <a:pos x="128" y="113"/>
                </a:cxn>
                <a:cxn ang="0">
                  <a:pos x="128" y="153"/>
                </a:cxn>
                <a:cxn ang="0">
                  <a:pos x="270" y="153"/>
                </a:cxn>
                <a:cxn ang="0">
                  <a:pos x="270" y="113"/>
                </a:cxn>
              </a:cxnLst>
              <a:rect l="0" t="0" r="r" b="b"/>
              <a:pathLst>
                <a:path w="270" h="272">
                  <a:moveTo>
                    <a:pt x="270" y="113"/>
                  </a:moveTo>
                  <a:cubicBezTo>
                    <a:pt x="259" y="49"/>
                    <a:pt x="203" y="0"/>
                    <a:pt x="136" y="0"/>
                  </a:cubicBezTo>
                  <a:cubicBezTo>
                    <a:pt x="61" y="0"/>
                    <a:pt x="0" y="61"/>
                    <a:pt x="0" y="136"/>
                  </a:cubicBezTo>
                  <a:cubicBezTo>
                    <a:pt x="0" y="211"/>
                    <a:pt x="61" y="272"/>
                    <a:pt x="136" y="272"/>
                  </a:cubicBezTo>
                  <a:cubicBezTo>
                    <a:pt x="180" y="272"/>
                    <a:pt x="219" y="251"/>
                    <a:pt x="244" y="219"/>
                  </a:cubicBezTo>
                  <a:cubicBezTo>
                    <a:pt x="212" y="194"/>
                    <a:pt x="212" y="194"/>
                    <a:pt x="212" y="194"/>
                  </a:cubicBezTo>
                  <a:cubicBezTo>
                    <a:pt x="194" y="217"/>
                    <a:pt x="167" y="232"/>
                    <a:pt x="136" y="232"/>
                  </a:cubicBezTo>
                  <a:cubicBezTo>
                    <a:pt x="83" y="232"/>
                    <a:pt x="41" y="189"/>
                    <a:pt x="41" y="136"/>
                  </a:cubicBezTo>
                  <a:cubicBezTo>
                    <a:pt x="41" y="84"/>
                    <a:pt x="83" y="41"/>
                    <a:pt x="136" y="41"/>
                  </a:cubicBezTo>
                  <a:cubicBezTo>
                    <a:pt x="181" y="41"/>
                    <a:pt x="218" y="71"/>
                    <a:pt x="2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270" y="153"/>
                    <a:pt x="270" y="153"/>
                    <a:pt x="270" y="153"/>
                  </a:cubicBezTo>
                  <a:lnTo>
                    <a:pt x="27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957" y="-1785"/>
              <a:ext cx="553" cy="2516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0" y="264"/>
                </a:cxn>
                <a:cxn ang="0">
                  <a:pos x="54" y="355"/>
                </a:cxn>
                <a:cxn ang="0">
                  <a:pos x="78" y="322"/>
                </a:cxn>
                <a:cxn ang="0">
                  <a:pos x="40" y="264"/>
                </a:cxn>
              </a:cxnLst>
              <a:rect l="0" t="0" r="r" b="b"/>
              <a:pathLst>
                <a:path w="78" h="355">
                  <a:moveTo>
                    <a:pt x="40" y="26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307"/>
                    <a:pt x="20" y="332"/>
                    <a:pt x="54" y="355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54" y="306"/>
                    <a:pt x="40" y="293"/>
                    <a:pt x="4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-1245" y="-1197"/>
              <a:ext cx="1729" cy="1900"/>
            </a:xfrm>
            <a:custGeom>
              <a:avLst/>
              <a:gdLst/>
              <a:ahLst/>
              <a:cxnLst>
                <a:cxn ang="0">
                  <a:pos x="244" y="113"/>
                </a:cxn>
                <a:cxn ang="0">
                  <a:pos x="131" y="0"/>
                </a:cxn>
                <a:cxn ang="0">
                  <a:pos x="41" y="37"/>
                </a:cxn>
                <a:cxn ang="0">
                  <a:pos x="41" y="11"/>
                </a:cxn>
                <a:cxn ang="0">
                  <a:pos x="0" y="11"/>
                </a:cxn>
                <a:cxn ang="0">
                  <a:pos x="0" y="153"/>
                </a:cxn>
                <a:cxn ang="0">
                  <a:pos x="41" y="153"/>
                </a:cxn>
                <a:cxn ang="0">
                  <a:pos x="41" y="120"/>
                </a:cxn>
                <a:cxn ang="0">
                  <a:pos x="131" y="41"/>
                </a:cxn>
                <a:cxn ang="0">
                  <a:pos x="203" y="113"/>
                </a:cxn>
                <a:cxn ang="0">
                  <a:pos x="203" y="268"/>
                </a:cxn>
                <a:cxn ang="0">
                  <a:pos x="244" y="268"/>
                </a:cxn>
                <a:cxn ang="0">
                  <a:pos x="244" y="113"/>
                </a:cxn>
              </a:cxnLst>
              <a:rect l="0" t="0" r="r" b="b"/>
              <a:pathLst>
                <a:path w="244" h="268">
                  <a:moveTo>
                    <a:pt x="244" y="113"/>
                  </a:moveTo>
                  <a:cubicBezTo>
                    <a:pt x="244" y="50"/>
                    <a:pt x="193" y="0"/>
                    <a:pt x="131" y="0"/>
                  </a:cubicBezTo>
                  <a:cubicBezTo>
                    <a:pt x="96" y="0"/>
                    <a:pt x="64" y="14"/>
                    <a:pt x="41" y="3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7" y="87"/>
                    <a:pt x="76" y="41"/>
                    <a:pt x="131" y="41"/>
                  </a:cubicBezTo>
                  <a:cubicBezTo>
                    <a:pt x="171" y="41"/>
                    <a:pt x="203" y="72"/>
                    <a:pt x="203" y="113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44" y="268"/>
                    <a:pt x="244" y="268"/>
                    <a:pt x="244" y="268"/>
                  </a:cubicBezTo>
                  <a:lnTo>
                    <a:pt x="244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12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F97-697C-4074-95FD-2E8C78214A4F}" type="datetime1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 smtClean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6FF8-4446-4BF9-8EB2-7837D418116D}" type="datetime1">
              <a:rPr lang="en-GB" smtClean="0"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1717B20-D55A-4ED7-B629-4C32DB94294E}" type="datetime1">
              <a:rPr lang="en-GB" noProof="0" smtClean="0"/>
              <a:t>13/12/2019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  <p:pic>
        <p:nvPicPr>
          <p:cNvPr id="1026" name="Picture 2" descr="E:\Enel\Roman\2015\Rebranding_2015\Phase III\Creatività\Final\assets 22 Jan\EGP\EGP_Logo_Secondary_white_RG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1546" y="2392956"/>
            <a:ext cx="1332000" cy="670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9" r:id="rId7"/>
    <p:sldLayoutId id="2147483654" r:id="rId8"/>
    <p:sldLayoutId id="2147483655" r:id="rId9"/>
    <p:sldLayoutId id="214748373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05" y="66113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07ED6CA-24BB-44A9-9FF9-9B99C5A12D1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1799" y="6629766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91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05" y="66113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07ED6CA-24BB-44A9-9FF9-9B99C5A12D1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1799" y="6629766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71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05" y="66113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07ED6CA-24BB-44A9-9FF9-9B99C5A12D1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 grey.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1799" y="6629766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\\psf\Home\Desktop\ENELLOGO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00484" y="690090"/>
            <a:ext cx="1326339" cy="480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8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F7E2125-FBE5-45D0-96F7-C1D5B3F177F2}" type="datetime1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13/12/2019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C6C6C6">
                    <a:lumMod val="75000"/>
                  </a:srgbClr>
                </a:solidFill>
              </a:rPr>
              <a:t>Presentation footer 10PT. Please add the relevant country to the footer.</a:t>
            </a:r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‹N›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248" y="687822"/>
            <a:ext cx="1345443" cy="671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pos="1920">
          <p15:clr>
            <a:srgbClr val="F26B43"/>
          </p15:clr>
        </p15:guide>
        <p15:guide id="5" pos="960">
          <p15:clr>
            <a:srgbClr val="F26B43"/>
          </p15:clr>
        </p15:guide>
        <p15:guide id="6" pos="1438">
          <p15:clr>
            <a:srgbClr val="F26B43"/>
          </p15:clr>
        </p15:guide>
        <p15:guide id="7" pos="2398">
          <p15:clr>
            <a:srgbClr val="F26B43"/>
          </p15:clr>
        </p15:guide>
        <p15:guide id="8" pos="2880">
          <p15:clr>
            <a:srgbClr val="F26B43"/>
          </p15:clr>
        </p15:guide>
        <p15:guide id="9" pos="3360">
          <p15:clr>
            <a:srgbClr val="F26B43"/>
          </p15:clr>
        </p15:guide>
        <p15:guide id="10" pos="4320">
          <p15:clr>
            <a:srgbClr val="F26B43"/>
          </p15:clr>
        </p15:guide>
        <p15:guide id="11" pos="4798">
          <p15:clr>
            <a:srgbClr val="F26B43"/>
          </p15:clr>
        </p15:guide>
        <p15:guide id="12" pos="5278">
          <p15:clr>
            <a:srgbClr val="F26B43"/>
          </p15:clr>
        </p15:guide>
        <p15:guide id="13" pos="5756">
          <p15:clr>
            <a:srgbClr val="F26B43"/>
          </p15:clr>
        </p15:guide>
        <p15:guide id="14" pos="6236">
          <p15:clr>
            <a:srgbClr val="F26B43"/>
          </p15:clr>
        </p15:guide>
        <p15:guide id="15" pos="6718">
          <p15:clr>
            <a:srgbClr val="F26B43"/>
          </p15:clr>
        </p15:guide>
        <p15:guide id="16" pos="7197">
          <p15:clr>
            <a:srgbClr val="F26B43"/>
          </p15:clr>
        </p15:guide>
        <p15:guide id="17" orient="horz" pos="1728">
          <p15:clr>
            <a:srgbClr val="F26B43"/>
          </p15:clr>
        </p15:guide>
        <p15:guide id="18" orient="horz" pos="1296">
          <p15:clr>
            <a:srgbClr val="F26B43"/>
          </p15:clr>
        </p15:guide>
        <p15:guide id="19" orient="horz" pos="864">
          <p15:clr>
            <a:srgbClr val="F26B43"/>
          </p15:clr>
        </p15:guide>
        <p15:guide id="20" orient="horz" pos="434">
          <p15:clr>
            <a:srgbClr val="F26B43"/>
          </p15:clr>
        </p15:guide>
        <p15:guide id="21" orient="horz" pos="2590">
          <p15:clr>
            <a:srgbClr val="F26B43"/>
          </p15:clr>
        </p15:guide>
        <p15:guide id="22" orient="horz" pos="3022">
          <p15:clr>
            <a:srgbClr val="F26B43"/>
          </p15:clr>
        </p15:guide>
        <p15:guide id="23" orient="horz" pos="3454">
          <p15:clr>
            <a:srgbClr val="F26B43"/>
          </p15:clr>
        </p15:guide>
        <p15:guide id="24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7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8089" y="1531296"/>
            <a:ext cx="10532919" cy="2924794"/>
          </a:xfrm>
        </p:spPr>
        <p:txBody>
          <a:bodyPr/>
          <a:lstStyle/>
          <a:p>
            <a:r>
              <a:rPr lang="it-IT" dirty="0" smtClean="0"/>
              <a:t>La Sicurezza come Energia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400" i="1" dirty="0" smtClean="0"/>
              <a:t>In viaggio con il Pullman Azzurro nell’Italia delle Energie Rinnovabili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713411" y="2810062"/>
            <a:ext cx="8340909" cy="1293033"/>
          </a:xfrm>
        </p:spPr>
        <p:txBody>
          <a:bodyPr/>
          <a:lstStyle/>
          <a:p>
            <a:r>
              <a:rPr lang="en-GB" sz="2000" dirty="0" smtClean="0"/>
              <a:t>Roma, </a:t>
            </a:r>
            <a:r>
              <a:rPr lang="en-GB" sz="2000" dirty="0" err="1" smtClean="0"/>
              <a:t>dicembre</a:t>
            </a:r>
            <a:r>
              <a:rPr lang="en-GB" sz="2000" dirty="0" smtClean="0"/>
              <a:t> 2019</a:t>
            </a:r>
          </a:p>
          <a:p>
            <a:r>
              <a:rPr lang="en-GB" sz="2000" dirty="0" smtClean="0"/>
              <a:t>Simona Smeraldi EGP - HSEQ</a:t>
            </a:r>
            <a:endParaRPr lang="en-GB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72" y="3456579"/>
            <a:ext cx="3204752" cy="2716865"/>
          </a:xfrm>
          <a:prstGeom prst="rect">
            <a:avLst/>
          </a:prstGeom>
        </p:spPr>
      </p:pic>
      <p:pic>
        <p:nvPicPr>
          <p:cNvPr id="1026" name="Picture 2" descr="Risultati immagini per polizia stradale stem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6" y="5419537"/>
            <a:ext cx="1033827" cy="12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8" y="5770780"/>
            <a:ext cx="938514" cy="98644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 flipH="1">
            <a:off x="307975" y="1588191"/>
            <a:ext cx="165069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Nazzano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 (Centrale idroelettrica) CENTRALE APERTA</a:t>
            </a:r>
            <a:endParaRPr lang="it-IT" sz="11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12864" y="1697747"/>
            <a:ext cx="416689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100 tra ragazzi e studenti 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300 partecipanti provenienti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Roma e Provincia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Operatori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Polizia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stradale Roma e PULLMAN AZZURRO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Simulatore bici</a:t>
            </a: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5" name="Connettore 2 14"/>
          <p:cNvCxnSpPr>
            <a:stCxn id="12" idx="2"/>
          </p:cNvCxnSpPr>
          <p:nvPr/>
        </p:nvCxnSpPr>
        <p:spPr>
          <a:xfrm>
            <a:off x="1133321" y="2096022"/>
            <a:ext cx="4006238" cy="18663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/>
          <p:cNvSpPr txBox="1">
            <a:spLocks/>
          </p:cNvSpPr>
          <p:nvPr/>
        </p:nvSpPr>
        <p:spPr>
          <a:xfrm>
            <a:off x="813813" y="475416"/>
            <a:ext cx="9086932" cy="7499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Sicurezza come Energia Lazio – ottobre 2019</a:t>
            </a:r>
            <a:endParaRPr lang="it-IT" dirty="0"/>
          </a:p>
        </p:txBody>
      </p:sp>
      <p:pic>
        <p:nvPicPr>
          <p:cNvPr id="5122" name="Picture 2" descr="File:Map of region of Lazio, Italy, with provinces-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27" y="1829857"/>
            <a:ext cx="3773031" cy="38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56" y="4659631"/>
            <a:ext cx="1540224" cy="20536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48" y="4700784"/>
            <a:ext cx="2853321" cy="21399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10" y="2748640"/>
            <a:ext cx="2695456" cy="20215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4" y="2362187"/>
            <a:ext cx="203682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36" y="5847724"/>
            <a:ext cx="938514" cy="98644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 flipH="1">
            <a:off x="8839637" y="6079339"/>
            <a:ext cx="20200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</a:t>
            </a:r>
            <a:r>
              <a:rPr lang="it-IT" sz="1100" b="1" dirty="0" err="1" smtClean="0">
                <a:solidFill>
                  <a:schemeClr val="accent6">
                    <a:lumMod val="50000"/>
                  </a:schemeClr>
                </a:solidFill>
              </a:rPr>
              <a:t>Mucone</a:t>
            </a:r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 I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(Centrale idroelettrica)</a:t>
            </a:r>
            <a:endParaRPr lang="it-IT" sz="11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592534" y="1288865"/>
            <a:ext cx="5169312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290 studenti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partecipanti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provenienti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Acri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Scuole Secondarie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Grado, Istituti tecnici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6 Operatori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Polizia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stradale Cosenza e PULLMAN AZZURRO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Corner CROCE ROSSA con simulazioni Primo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Soccorso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Simulatore Auto della Polizia </a:t>
            </a:r>
            <a:r>
              <a:rPr lang="it-IT" altLang="it-IT" sz="1200" b="1" dirty="0" err="1" smtClean="0">
                <a:solidFill>
                  <a:schemeClr val="accent1">
                    <a:lumMod val="75000"/>
                  </a:schemeClr>
                </a:solidFill>
              </a:rPr>
              <a:t>Provincialr</a:t>
            </a:r>
            <a:endParaRPr lang="it-IT" alt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Formazione Sicurezza stradale e Primo Soccorso pomeridiana in aula per personale operativo di O&amp;M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</a:rPr>
              <a:t>Hydro</a:t>
            </a: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Presenza di oltre 4 Istituzioni e Forse Armate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endParaRPr lang="it-IT" altLang="it-I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762738" y="371354"/>
            <a:ext cx="9086932" cy="7499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Sicurezza come Energia Campania – ottobre 2019</a:t>
            </a:r>
            <a:endParaRPr lang="it-IT" dirty="0"/>
          </a:p>
        </p:txBody>
      </p:sp>
      <p:pic>
        <p:nvPicPr>
          <p:cNvPr id="4098" name="Picture 2" descr="File:Map of region of Calabria, Italy, with provinces-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66" y="2448910"/>
            <a:ext cx="2543204" cy="40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44" y="3302146"/>
            <a:ext cx="3260525" cy="2445394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52" y="940542"/>
            <a:ext cx="2531824" cy="1424151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11" y="1389362"/>
            <a:ext cx="1555416" cy="276518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" y="4322980"/>
            <a:ext cx="3724289" cy="2094913"/>
          </a:xfrm>
          <a:prstGeom prst="rect">
            <a:avLst/>
          </a:prstGeom>
        </p:spPr>
      </p:pic>
      <p:cxnSp>
        <p:nvCxnSpPr>
          <p:cNvPr id="15" name="Connettore 2 14"/>
          <p:cNvCxnSpPr>
            <a:stCxn id="12" idx="3"/>
          </p:cNvCxnSpPr>
          <p:nvPr/>
        </p:nvCxnSpPr>
        <p:spPr>
          <a:xfrm flipH="1" flipV="1">
            <a:off x="5268221" y="3762805"/>
            <a:ext cx="3571416" cy="2485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87855" y="483999"/>
            <a:ext cx="9876969" cy="395288"/>
          </a:xfrm>
        </p:spPr>
        <p:txBody>
          <a:bodyPr/>
          <a:lstStyle/>
          <a:p>
            <a:r>
              <a:rPr lang="it-IT" dirty="0" smtClean="0"/>
              <a:t>La Sicurezza come Energia - Sicilia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" y="5770780"/>
            <a:ext cx="938514" cy="986449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 flipH="1">
            <a:off x="6157753" y="1059238"/>
            <a:ext cx="168887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Alcantara I Salto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it-IT" sz="11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entrale idroelettrica) CENTRALE APERTA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014270" y="1620512"/>
            <a:ext cx="343611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700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studenti 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provenienti 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da Messina, Taormina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, Giarre, Randazzo, Graniti, Motta Camastra e 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Francavilla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Oltre 800 presenze in totale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Scuole Primarie e Secondarie di I Grado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15 Operatori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Polizia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Stradale Catania, Messina e PULLMAN AZZURRO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10 Istituzioni presenti e Forze Armate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Corner CROCE ROSSA con simulazioni Primo Soccorso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endParaRPr lang="it-IT" altLang="it-IT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Picture 8" descr="Sicilia â Map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39" y="1647300"/>
            <a:ext cx="4234539" cy="3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2 32"/>
          <p:cNvCxnSpPr/>
          <p:nvPr/>
        </p:nvCxnSpPr>
        <p:spPr>
          <a:xfrm flipH="1">
            <a:off x="6863255" y="1600517"/>
            <a:ext cx="191164" cy="204964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78" y="3650160"/>
            <a:ext cx="2307687" cy="3107069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3" y="1899869"/>
            <a:ext cx="2445407" cy="1834055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76" y="4500660"/>
            <a:ext cx="2351127" cy="1763345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34" y="4893083"/>
            <a:ext cx="2485528" cy="18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itolo 1"/>
          <p:cNvSpPr>
            <a:spLocks noGrp="1"/>
          </p:cNvSpPr>
          <p:nvPr>
            <p:ph type="title" idx="4294967295"/>
          </p:nvPr>
        </p:nvSpPr>
        <p:spPr>
          <a:xfrm>
            <a:off x="717651" y="624090"/>
            <a:ext cx="6610427" cy="395288"/>
          </a:xfrm>
        </p:spPr>
        <p:txBody>
          <a:bodyPr/>
          <a:lstStyle/>
          <a:p>
            <a:r>
              <a:rPr lang="it-IT" dirty="0" smtClean="0"/>
              <a:t>Riepilogo Tappe del Villaggio 2019 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68904" y="1904176"/>
            <a:ext cx="502713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16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Centro-Nord: </a:t>
            </a:r>
            <a:r>
              <a:rPr lang="it-IT" sz="1600" dirty="0" smtClean="0"/>
              <a:t>Emilia-Romagna e Toscana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Centro:  </a:t>
            </a:r>
            <a:r>
              <a:rPr lang="it-IT" sz="1600" dirty="0" smtClean="0"/>
              <a:t>Lazio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sz="16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 smtClean="0"/>
              <a:t>Sud: </a:t>
            </a:r>
            <a:r>
              <a:rPr lang="it-IT" sz="1600" dirty="0" smtClean="0"/>
              <a:t>Campania, Calabria e Sicilia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1057275" algn="l"/>
              </a:tabLst>
            </a:pPr>
            <a:endParaRPr lang="it-IT" sz="16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5985442" y="2288897"/>
            <a:ext cx="4114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it-IT" dirty="0" smtClean="0"/>
              <a:t>Coordinamento delle attività e dei materiali a cura della Sezione Polizia Stradale di Brescia </a:t>
            </a:r>
            <a:r>
              <a:rPr lang="it-IT" dirty="0"/>
              <a:t>e </a:t>
            </a:r>
            <a:r>
              <a:rPr lang="it-IT" dirty="0" smtClean="0"/>
              <a:t>del Team del Pullman Azzurro </a:t>
            </a:r>
            <a:r>
              <a:rPr lang="it-IT" b="1" dirty="0" smtClean="0"/>
              <a:t>(3 operatori) </a:t>
            </a:r>
            <a:r>
              <a:rPr lang="it-IT" dirty="0" smtClean="0"/>
              <a:t>e supporto di tutte le sezioni di PS sulle 7 Provincie e 6 Regioni interessate.</a:t>
            </a:r>
            <a:endParaRPr lang="it-IT" dirty="0"/>
          </a:p>
        </p:txBody>
      </p:sp>
      <p:pic>
        <p:nvPicPr>
          <p:cNvPr id="3074" name="Picture 2" descr="Risultati immagini per sicurezza sul lavoro om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7" y="4383191"/>
            <a:ext cx="1196707" cy="16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875772" y="4864705"/>
            <a:ext cx="7455896" cy="73230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Totale di 7 Eventi, di cui 2 inseriti nel format di Centrali Aperte 1800 ragazzi e studenti coinvolti e 70 operatori di Polizia Stradale</a:t>
            </a:r>
            <a:endParaRPr lang="it-IT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2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6861175" y="2057400"/>
            <a:ext cx="5330825" cy="410845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endParaRPr lang="it-I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406674" y="1764804"/>
            <a:ext cx="5334000" cy="1996705"/>
          </a:xfrm>
        </p:spPr>
        <p:txBody>
          <a:bodyPr/>
          <a:lstStyle/>
          <a:p>
            <a:r>
              <a:rPr lang="it-IT" sz="1600" dirty="0" smtClean="0">
                <a:cs typeface="Calibri" panose="020F0502020204030204" pitchFamily="34" charset="0"/>
              </a:rPr>
              <a:t>Il progetto prevede la realizzazione di una serie di </a:t>
            </a:r>
            <a:r>
              <a:rPr lang="it-IT" sz="1600" b="1" u="sng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 Centrali Aperte scegliendone alcune specifiche</a:t>
            </a:r>
            <a:r>
              <a:rPr lang="it-IT" sz="1600" b="1" u="sng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it-IT" sz="1600" b="1" u="sng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strategicamente </a:t>
            </a:r>
            <a:r>
              <a:rPr lang="it-IT" sz="1600" b="1" u="sng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inserite </a:t>
            </a:r>
            <a:r>
              <a:rPr lang="it-IT" sz="1600" b="1" u="sng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nel territorio con una alternanza Nord-Centro-Sud e di tecnologia 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it-IT" sz="1600" dirty="0">
                <a:cs typeface="Calibri" panose="020F0502020204030204" pitchFamily="34" charset="0"/>
              </a:rPr>
              <a:t>in t</a:t>
            </a:r>
            <a:r>
              <a:rPr lang="it-IT" sz="1600" dirty="0" smtClean="0">
                <a:cs typeface="Calibri" panose="020F0502020204030204" pitchFamily="34" charset="0"/>
              </a:rPr>
              <a:t>appe per Regioni/Aree secondo un </a:t>
            </a:r>
            <a:r>
              <a:rPr lang="it-IT" sz="1600" dirty="0">
                <a:cs typeface="Calibri" panose="020F0502020204030204" pitchFamily="34" charset="0"/>
              </a:rPr>
              <a:t>format di </a:t>
            </a:r>
            <a:r>
              <a:rPr lang="it-IT" sz="1600" dirty="0" smtClean="0">
                <a:cs typeface="Calibri" panose="020F0502020204030204" pitchFamily="34" charset="0"/>
              </a:rPr>
              <a:t>corner educativi in collaborazione con la Polizia Stradale e con il </a:t>
            </a:r>
            <a:r>
              <a:rPr lang="it-IT" sz="1600" dirty="0">
                <a:cs typeface="Calibri" panose="020F0502020204030204" pitchFamily="34" charset="0"/>
              </a:rPr>
              <a:t>Pullman Azzurro</a:t>
            </a:r>
            <a:r>
              <a:rPr lang="it-IT" sz="1600" dirty="0" smtClean="0">
                <a:cs typeface="Calibri" panose="020F0502020204030204" pitchFamily="34" charset="0"/>
              </a:rPr>
              <a:t>.</a:t>
            </a:r>
            <a:r>
              <a:rPr lang="it-IT" sz="1400" dirty="0">
                <a:cs typeface="Calibri" panose="020F0502020204030204" pitchFamily="34" charset="0"/>
              </a:rPr>
              <a:t> </a:t>
            </a:r>
          </a:p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34999" y="436359"/>
            <a:ext cx="8891588" cy="883908"/>
          </a:xfrm>
        </p:spPr>
        <p:txBody>
          <a:bodyPr/>
          <a:lstStyle/>
          <a:p>
            <a:r>
              <a:rPr lang="it-IT" dirty="0" smtClean="0"/>
              <a:t>Progetto del Villaggio dell’Energia e della Sicurezza Stradale con il Pullman Azzurro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70891" y="5561618"/>
            <a:ext cx="51657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Pullman Azzurro è un’aula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scolastica multimediale itinerante </a:t>
            </a:r>
            <a:r>
              <a:rPr lang="it-IT" sz="1400" dirty="0"/>
              <a:t>destinata </a:t>
            </a:r>
            <a:r>
              <a:rPr lang="it-IT" sz="1400" dirty="0" smtClean="0"/>
              <a:t>a </a:t>
            </a:r>
            <a:r>
              <a:rPr lang="it-IT" sz="1400" dirty="0"/>
              <a:t>trasmettere messaggi di cultura della sicurezza che li possa poi accompagnare per tutta la vita, attraverso percorsi, giochi a tema, filmati, cartoni animati e test di ogni genere.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78" y="1577808"/>
            <a:ext cx="2728821" cy="363842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0" y="3461024"/>
            <a:ext cx="4413915" cy="33104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74" y="1577808"/>
            <a:ext cx="2710104" cy="36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3</a:t>
            </a:fld>
            <a:endParaRPr lang="en-GB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21217" y="520851"/>
            <a:ext cx="9193213" cy="1058863"/>
          </a:xfrm>
        </p:spPr>
        <p:txBody>
          <a:bodyPr/>
          <a:lstStyle/>
          <a:p>
            <a:r>
              <a:rPr lang="it-IT" dirty="0"/>
              <a:t>Progetto del Villaggio dell’Energia e della </a:t>
            </a:r>
            <a:r>
              <a:rPr lang="it-IT" dirty="0" smtClean="0"/>
              <a:t>Sicurezza Stradale con </a:t>
            </a:r>
            <a:r>
              <a:rPr lang="it-IT" dirty="0"/>
              <a:t>il Pullman </a:t>
            </a:r>
            <a:r>
              <a:rPr lang="it-IT" dirty="0" smtClean="0"/>
              <a:t>Azzurro</a:t>
            </a:r>
            <a:endParaRPr lang="it-IT" dirty="0"/>
          </a:p>
        </p:txBody>
      </p:sp>
      <p:sp>
        <p:nvSpPr>
          <p:cNvPr id="7" name="Segnaposto contenuto 3"/>
          <p:cNvSpPr>
            <a:spLocks noGrp="1"/>
          </p:cNvSpPr>
          <p:nvPr>
            <p:ph sz="half" idx="4294967295"/>
          </p:nvPr>
        </p:nvSpPr>
        <p:spPr>
          <a:xfrm>
            <a:off x="507099" y="1924116"/>
            <a:ext cx="4062413" cy="36765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cs typeface="Calibri" panose="020F0502020204030204" pitchFamily="34" charset="0"/>
              </a:rPr>
              <a:t>Il Villaggio dell’Energia e della Sicurezza Stradale</a:t>
            </a:r>
            <a:r>
              <a:rPr lang="it-IT" sz="1600" dirty="0" smtClean="0">
                <a:cs typeface="Calibri" panose="020F0502020204030204" pitchFamily="34" charset="0"/>
              </a:rPr>
              <a:t>, allestito nelle Centrali idroelettriche, e negli impianti eolici e solari è stato costituito da 5 Aree, vistate a rotazione dai ragazzi per una durata di circa 50 minuti :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it-IT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cs typeface="Calibri" panose="020F0502020204030204" pitchFamily="34" charset="0"/>
              </a:rPr>
              <a:t>Visita Centrale a cura di operatori di EGP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cs typeface="Calibri" panose="020F0502020204030204" pitchFamily="34" charset="0"/>
              </a:rPr>
              <a:t>Area Pullman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cs typeface="Calibri" panose="020F0502020204030204" pitchFamily="34" charset="0"/>
              </a:rPr>
              <a:t>Area cineforum sala interna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cs typeface="Calibri" panose="020F0502020204030204" pitchFamily="34" charset="0"/>
              </a:rPr>
              <a:t>Area esterna da allestire con percorso pedonale o bici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cs typeface="Calibri" panose="020F0502020204030204" pitchFamily="34" charset="0"/>
              </a:rPr>
              <a:t>Area espositiva con mezzi e dotazioni Polizia Stradale</a:t>
            </a:r>
            <a:endParaRPr lang="it-IT" sz="1600" dirty="0">
              <a:cs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5317" y="5731531"/>
            <a:ext cx="466551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E’ stato inoltre allestito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uno speciale percorso indirizzato agli adulti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</a:rPr>
              <a:t>coinvolti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in un a simulazione dello stato di ebbrezza alcolica utilizzando anche degli speciali occhiali che “deformano” la realtà.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45" y="1529546"/>
            <a:ext cx="3503328" cy="2627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7" y="4311590"/>
            <a:ext cx="5028053" cy="24417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96" y="1529546"/>
            <a:ext cx="3852025" cy="25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4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16" name="Titolo 1"/>
          <p:cNvSpPr>
            <a:spLocks noGrp="1"/>
          </p:cNvSpPr>
          <p:nvPr>
            <p:ph type="title" idx="4294967295"/>
          </p:nvPr>
        </p:nvSpPr>
        <p:spPr>
          <a:xfrm>
            <a:off x="1958158" y="1374596"/>
            <a:ext cx="8375650" cy="801934"/>
          </a:xfrm>
        </p:spPr>
        <p:txBody>
          <a:bodyPr/>
          <a:lstStyle/>
          <a:p>
            <a:pPr algn="ctr"/>
            <a:r>
              <a:rPr lang="it-IT" dirty="0" smtClean="0"/>
              <a:t>Per noi la sicurezza non è solo una priorità ma un divertimento</a:t>
            </a:r>
            <a:endParaRPr lang="it-IT" dirty="0"/>
          </a:p>
        </p:txBody>
      </p:sp>
      <p:pic>
        <p:nvPicPr>
          <p:cNvPr id="7" name="Picture 2" descr="Risultati immagini per polizia stradale stem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" y="375089"/>
            <a:ext cx="1033827" cy="12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635594" y="178895"/>
            <a:ext cx="7334085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Il Pullman Azzurro</a:t>
            </a:r>
          </a:p>
        </p:txBody>
      </p:sp>
      <p:sp>
        <p:nvSpPr>
          <p:cNvPr id="11" name="Rettangolo 10"/>
          <p:cNvSpPr/>
          <p:nvPr/>
        </p:nvSpPr>
        <p:spPr>
          <a:xfrm rot="20825226">
            <a:off x="958061" y="2137957"/>
            <a:ext cx="1423257" cy="13165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 rot="20828515">
            <a:off x="2610293" y="2689173"/>
            <a:ext cx="5114663" cy="147384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rot="20825226">
            <a:off x="7959941" y="3367456"/>
            <a:ext cx="1408473" cy="13840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687132" y="5017226"/>
            <a:ext cx="8564338" cy="148294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0" dirty="0" smtClean="0"/>
              <a:t>Gli agenti della Polizia Stradale di Brescia con il Pullman Azzurro, un’aula multimediale itinerante, hanno guidato tutti gli studenti alla scoperta della sicurezza, dei comportamenti corretti da tenere, sia a piedi che alla guida di mezzi di trasporto, attraverso percorsi, esercizi, filmati  cartoni animati, test e hanno messo a disposizione di tutti, adulti e non solo, il tappeto ebbrezza, un percorso di simulazione dello stato di ebbrezza alcolica con l’aiuto di speciali occhiali che «deformano» la realtà</a:t>
            </a:r>
            <a:endParaRPr lang="it-IT" sz="1800" b="0" dirty="0"/>
          </a:p>
        </p:txBody>
      </p:sp>
    </p:spTree>
    <p:extLst>
      <p:ext uri="{BB962C8B-B14F-4D97-AF65-F5344CB8AC3E}">
        <p14:creationId xmlns:p14="http://schemas.microsoft.com/office/powerpoint/2010/main" val="42374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48694" y="343300"/>
            <a:ext cx="10442521" cy="896909"/>
          </a:xfrm>
        </p:spPr>
        <p:txBody>
          <a:bodyPr/>
          <a:lstStyle/>
          <a:p>
            <a:r>
              <a:rPr lang="it-IT" dirty="0" smtClean="0"/>
              <a:t>Tappe del Progetto la Sicurezza come Energia 2019 (maggio novembre 2019)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3" y="5735107"/>
            <a:ext cx="938514" cy="986449"/>
          </a:xfrm>
          <a:prstGeom prst="rect">
            <a:avLst/>
          </a:prstGeom>
          <a:noFill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83" y="1245608"/>
            <a:ext cx="5667375" cy="5476875"/>
          </a:xfrm>
          <a:prstGeom prst="rect">
            <a:avLst/>
          </a:prstGeom>
        </p:spPr>
      </p:pic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 rot="20784901">
            <a:off x="9630875" y="5135937"/>
            <a:ext cx="547688" cy="567590"/>
          </a:xfrm>
          <a:prstGeom prst="rect">
            <a:avLst/>
          </a:prstGeom>
          <a:solidFill>
            <a:srgbClr val="22B14C"/>
          </a:solidFill>
          <a:ln w="3175">
            <a:solidFill>
              <a:schemeClr val="bg1"/>
            </a:solidFill>
          </a:ln>
        </p:spPr>
      </p:pic>
      <p:sp>
        <p:nvSpPr>
          <p:cNvPr id="9" name="CasellaDiTesto 8"/>
          <p:cNvSpPr txBox="1"/>
          <p:nvPr/>
        </p:nvSpPr>
        <p:spPr>
          <a:xfrm flipH="1">
            <a:off x="3396077" y="3113092"/>
            <a:ext cx="12302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 Centro - Nord</a:t>
            </a:r>
          </a:p>
        </p:txBody>
      </p:sp>
      <p:sp>
        <p:nvSpPr>
          <p:cNvPr id="24" name="CasellaDiTesto 23"/>
          <p:cNvSpPr txBox="1"/>
          <p:nvPr/>
        </p:nvSpPr>
        <p:spPr>
          <a:xfrm flipH="1">
            <a:off x="6997537" y="2646906"/>
            <a:ext cx="12302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 Centro - Sud</a:t>
            </a:r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4519882" y="5742080"/>
            <a:ext cx="1230267" cy="1692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Sud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80716" y="3057484"/>
            <a:ext cx="121013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Lazio: 1 evento </a:t>
            </a:r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16213" y="3564482"/>
            <a:ext cx="12101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Toscana: </a:t>
            </a:r>
          </a:p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1 evento </a:t>
            </a:r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flipH="1">
            <a:off x="5168789" y="4590013"/>
            <a:ext cx="1230267" cy="1692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Sud: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090895" y="4839300"/>
            <a:ext cx="1433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Campania e Calabria: </a:t>
            </a:r>
          </a:p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2 eventi</a:t>
            </a:r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8445870" y="5817732"/>
            <a:ext cx="2980955" cy="926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Totale di 7 tappe,</a:t>
            </a:r>
          </a:p>
          <a:p>
            <a:pPr algn="ctr"/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</a:rPr>
              <a:t>6 Regioni, 7 Provincie </a:t>
            </a:r>
            <a:endParaRPr lang="it-IT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548634" y="6045375"/>
            <a:ext cx="108452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Sicilia: 2 eventi</a:t>
            </a:r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2" name="Picture 6" descr="Persone 3d - carattere umano, persona - poliziotto. 3d rendering Archivio Fotografico - 147999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0" y="1816269"/>
            <a:ext cx="1789135" cy="22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isultati immagini per omini bianchi sicurezza strada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68" y="2365530"/>
            <a:ext cx="1801762" cy="24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/>
          <p:cNvSpPr txBox="1"/>
          <p:nvPr/>
        </p:nvSpPr>
        <p:spPr>
          <a:xfrm flipH="1">
            <a:off x="6523991" y="999923"/>
            <a:ext cx="12302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 Centro Nord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474367" y="1438426"/>
            <a:ext cx="12101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Emilia-Romagna: </a:t>
            </a:r>
          </a:p>
          <a:p>
            <a:pPr algn="ctr"/>
            <a:r>
              <a:rPr lang="it-IT" sz="1100" b="1" dirty="0" smtClean="0">
                <a:solidFill>
                  <a:schemeClr val="accent1">
                    <a:lumMod val="75000"/>
                  </a:schemeClr>
                </a:solidFill>
              </a:rPr>
              <a:t>1 evento</a:t>
            </a:r>
            <a:endParaRPr lang="it-IT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334752" y="4674651"/>
            <a:ext cx="2910970" cy="9706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Oltre 1800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ragazzi intervenuti e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oltre 70 operatori della Polizia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Stradale coinvolti </a:t>
            </a:r>
          </a:p>
        </p:txBody>
      </p:sp>
    </p:spTree>
    <p:extLst>
      <p:ext uri="{BB962C8B-B14F-4D97-AF65-F5344CB8AC3E}">
        <p14:creationId xmlns:p14="http://schemas.microsoft.com/office/powerpoint/2010/main" val="12277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AutoShape 2" descr="Risultati immagini per lombar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87854" y="665188"/>
            <a:ext cx="8766047" cy="7499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Sicurezza come Energia Toscana – maggio 2019</a:t>
            </a:r>
            <a:endParaRPr lang="it-IT" dirty="0"/>
          </a:p>
        </p:txBody>
      </p:sp>
      <p:sp>
        <p:nvSpPr>
          <p:cNvPr id="4" name="AutoShape 2" descr="Risultati immagini per cartina tosc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ile:Map of region of Tuscany, Italy, with provinces-i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38" y="1957748"/>
            <a:ext cx="3826444" cy="42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 flipH="1">
            <a:off x="8217309" y="3864946"/>
            <a:ext cx="17008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Torrite 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(Centrale idroelettrica)</a:t>
            </a:r>
          </a:p>
        </p:txBody>
      </p:sp>
      <p:cxnSp>
        <p:nvCxnSpPr>
          <p:cNvPr id="16" name="Connettore 2 15"/>
          <p:cNvCxnSpPr>
            <a:stCxn id="15" idx="3"/>
          </p:cNvCxnSpPr>
          <p:nvPr/>
        </p:nvCxnSpPr>
        <p:spPr>
          <a:xfrm flipH="1" flipV="1">
            <a:off x="4908331" y="3127136"/>
            <a:ext cx="3308978" cy="9070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777320" y="5274712"/>
            <a:ext cx="521643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140 ragazzi provenienti da Castelnuovo di Garfagnana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Scuole Primarie e Secondarie di 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rado</a:t>
            </a:r>
            <a:endParaRPr lang="it-IT" alt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10 Operatori Polizia Stradale di Lucca e distaccamento Bagni di</a:t>
            </a:r>
          </a:p>
          <a:p>
            <a:pPr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       Lucca e PULLMAN AZZURRO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4 Istituzioni e Forze Armate presenti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Formazione Sicurezza stradale pomeridiana in aula per personale</a:t>
            </a:r>
          </a:p>
          <a:p>
            <a:pPr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      operativo O&amp;M </a:t>
            </a:r>
            <a:r>
              <a:rPr lang="it-IT" sz="1200" b="1" dirty="0" err="1" smtClean="0">
                <a:solidFill>
                  <a:schemeClr val="accent1">
                    <a:lumMod val="75000"/>
                  </a:schemeClr>
                </a:solidFill>
              </a:rPr>
              <a:t>Hydro</a:t>
            </a: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8" y="2091996"/>
            <a:ext cx="2855638" cy="190884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09" y="1554857"/>
            <a:ext cx="3029512" cy="202507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8" y="4301249"/>
            <a:ext cx="2834153" cy="18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sp>
        <p:nvSpPr>
          <p:cNvPr id="20" name="CasellaDiTesto 19"/>
          <p:cNvSpPr txBox="1"/>
          <p:nvPr/>
        </p:nvSpPr>
        <p:spPr>
          <a:xfrm flipH="1">
            <a:off x="9016576" y="1656100"/>
            <a:ext cx="1537109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3SUN 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(Fabbrica Pannelli solari) 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07975" y="5486310"/>
            <a:ext cx="5414273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220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studenti partecipanti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provenienti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Catania e provincia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Scuole Secondarie di I e II Grado, Istituti tecnici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Operatori Polizia stradale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Catania e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PULLMAN AZZURRO  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ecathlon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percorso sicurezza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con bici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Corner CROCE ROSSA con simulazioni Primo Soccorso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Formazione Sicurezza stradale 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e Primo Soccorso pomeridiana 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in aula per personale 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operativo di 3SUN</a:t>
            </a: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it-IT" altLang="it-I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Sicilia â Map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6" y="2277114"/>
            <a:ext cx="4234539" cy="3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2 32"/>
          <p:cNvCxnSpPr/>
          <p:nvPr/>
        </p:nvCxnSpPr>
        <p:spPr>
          <a:xfrm flipH="1">
            <a:off x="7620227" y="2193760"/>
            <a:ext cx="2103768" cy="19210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olo 1"/>
          <p:cNvSpPr txBox="1">
            <a:spLocks/>
          </p:cNvSpPr>
          <p:nvPr/>
        </p:nvSpPr>
        <p:spPr>
          <a:xfrm>
            <a:off x="754816" y="570148"/>
            <a:ext cx="8766047" cy="7499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Sicurezza come Energia Sicilia – giugno 2019</a:t>
            </a:r>
            <a:endParaRPr lang="it-IT" dirty="0"/>
          </a:p>
        </p:txBody>
      </p:sp>
      <p:pic>
        <p:nvPicPr>
          <p:cNvPr id="3073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88" y="3795848"/>
            <a:ext cx="3793600" cy="217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3" y="1188173"/>
            <a:ext cx="2594448" cy="19458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1" y="3147106"/>
            <a:ext cx="2534180" cy="19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44815" y="449443"/>
            <a:ext cx="10279948" cy="395288"/>
          </a:xfrm>
        </p:spPr>
        <p:txBody>
          <a:bodyPr/>
          <a:lstStyle/>
          <a:p>
            <a:r>
              <a:rPr lang="it-IT" dirty="0" smtClean="0"/>
              <a:t>La Sicurezza come Energia Emilia Romagna – agosto 2019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24"/>
            <a:ext cx="938514" cy="986449"/>
          </a:xfrm>
          <a:prstGeom prst="rect">
            <a:avLst/>
          </a:prstGeom>
          <a:noFill/>
        </p:spPr>
      </p:pic>
      <p:sp>
        <p:nvSpPr>
          <p:cNvPr id="20" name="CasellaDiTesto 19"/>
          <p:cNvSpPr txBox="1"/>
          <p:nvPr/>
        </p:nvSpPr>
        <p:spPr>
          <a:xfrm flipH="1">
            <a:off x="3706353" y="1557598"/>
            <a:ext cx="2017317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Ligonchio </a:t>
            </a:r>
          </a:p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(Centrale idroelettrica) CENTRALE APERTA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039995" y="1527734"/>
            <a:ext cx="403518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100  tra ragazzi e studenti 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800 presenze dalla Provincia di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eggio Emilia</a:t>
            </a:r>
            <a:endParaRPr lang="it-IT" alt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10 Operatori Polizia Stradale Castelnovo né Monti </a:t>
            </a:r>
          </a:p>
          <a:p>
            <a:pPr algn="just"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      e LAMBORGHINI della POLIZIA DI STATO 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Simulatore auto</a:t>
            </a: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2" name="Picture 2" descr="Emilia-Romagna â Map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53" y="2545533"/>
            <a:ext cx="4830183" cy="254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2 32"/>
          <p:cNvCxnSpPr/>
          <p:nvPr/>
        </p:nvCxnSpPr>
        <p:spPr>
          <a:xfrm>
            <a:off x="5024721" y="2092803"/>
            <a:ext cx="690975" cy="147850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422131"/>
              </p:ext>
            </p:extLst>
          </p:nvPr>
        </p:nvGraphicFramePr>
        <p:xfrm>
          <a:off x="9728125" y="2092803"/>
          <a:ext cx="2090620" cy="295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PDF Document" r:id="rId5" imgW="5669280" imgH="8016840" progId="NuancePDF.Document">
                  <p:embed/>
                </p:oleObj>
              </mc:Choice>
              <mc:Fallback>
                <p:oleObj name="PDF Document" r:id="rId5" imgW="5669280" imgH="8016840" progId="Nuance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28125" y="2092803"/>
                        <a:ext cx="2090620" cy="295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58" y="4958279"/>
            <a:ext cx="2464704" cy="16601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2" y="1955353"/>
            <a:ext cx="2867606" cy="206335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3" y="5003387"/>
            <a:ext cx="2331235" cy="174842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7" y="5039815"/>
            <a:ext cx="2381473" cy="17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3" name="CasellaDiTesto 22"/>
          <p:cNvSpPr txBox="1"/>
          <p:nvPr/>
        </p:nvSpPr>
        <p:spPr>
          <a:xfrm>
            <a:off x="1756064" y="411479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2000" dirty="0" smtClean="0"/>
          </a:p>
        </p:txBody>
      </p:sp>
      <p:pic>
        <p:nvPicPr>
          <p:cNvPr id="16" name="Picture 2" descr="Risultati immagini per energia sostenibile simb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8" y="5770780"/>
            <a:ext cx="938514" cy="986449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 flipH="1">
            <a:off x="293359" y="1995032"/>
            <a:ext cx="16506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</a:rPr>
              <a:t>Tappa Presenzano (Centrale idroelettrica)</a:t>
            </a:r>
            <a:endParaRPr lang="it-IT" sz="11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290126" y="1480441"/>
            <a:ext cx="461855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300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studenti partecipanti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provenienti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 Vairano Scalo, Presenzano, Mignano, Sesto Campano e  Venafro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it-IT" altLang="it-IT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Scuole Secondarie di I e II Grado, Istituti tecnici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9 Operatori </a:t>
            </a: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Polizia </a:t>
            </a:r>
            <a:r>
              <a:rPr lang="it-IT" altLang="it-IT" sz="1200" b="1" dirty="0" smtClean="0">
                <a:solidFill>
                  <a:schemeClr val="accent1">
                    <a:lumMod val="75000"/>
                  </a:schemeClr>
                </a:solidFill>
              </a:rPr>
              <a:t>stradale Caserta e PULLMAN AZZURRO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Corner CROCE ROSSA con simulazioni Primo Soccorso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Formazione Sicurezza stradale e Primo Soccorso pomeridiana in aula per personale operativo di </a:t>
            </a: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O&amp;M </a:t>
            </a:r>
            <a:r>
              <a:rPr lang="it-IT" sz="1200" b="1" dirty="0" err="1" smtClean="0">
                <a:solidFill>
                  <a:schemeClr val="accent1">
                    <a:lumMod val="75000"/>
                  </a:schemeClr>
                </a:solidFill>
              </a:rPr>
              <a:t>Hydro</a:t>
            </a:r>
            <a:endParaRPr lang="it-IT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it-IT" sz="1200" b="1" dirty="0" smtClean="0">
                <a:solidFill>
                  <a:schemeClr val="accent1">
                    <a:lumMod val="75000"/>
                  </a:schemeClr>
                </a:solidFill>
              </a:rPr>
              <a:t>Presenza di oltre 4 Istituzioni e Forse Armate</a:t>
            </a:r>
            <a:endParaRPr lang="it-IT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altLang="it-IT" sz="12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endParaRPr lang="it-IT" altLang="it-IT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4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4715012" y="663950"/>
            <a:ext cx="2806250" cy="28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6" descr="Risultati immagini per mappa politica sic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5" name="Connettore 2 14"/>
          <p:cNvCxnSpPr>
            <a:stCxn id="12" idx="1"/>
          </p:cNvCxnSpPr>
          <p:nvPr/>
        </p:nvCxnSpPr>
        <p:spPr>
          <a:xfrm>
            <a:off x="1944051" y="2164309"/>
            <a:ext cx="1954479" cy="4482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/>
          <p:cNvSpPr txBox="1">
            <a:spLocks/>
          </p:cNvSpPr>
          <p:nvPr/>
        </p:nvSpPr>
        <p:spPr>
          <a:xfrm>
            <a:off x="813813" y="475416"/>
            <a:ext cx="9086932" cy="7499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La Sicurezza come Energia Campania – ottobre 2019</a:t>
            </a:r>
            <a:endParaRPr lang="it-IT" dirty="0"/>
          </a:p>
        </p:txBody>
      </p:sp>
      <p:pic>
        <p:nvPicPr>
          <p:cNvPr id="2050" name="Picture 2" descr="File:Map of region of Campania, Italy, with provinces-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71" y="2540471"/>
            <a:ext cx="3796315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7" y="3088134"/>
            <a:ext cx="3071751" cy="2303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09" y="3124015"/>
            <a:ext cx="1933305" cy="34369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63" y="3470209"/>
            <a:ext cx="2751117" cy="20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P PowerPoint_final_02Feb15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PG_PPTtemplate_v2-7[JPEG+VECTORLOGO]" id="{57611767-F261-BD4B-84E0-9D325519CB8C}" vid="{44F083EA-52AA-554D-87A9-B498B76F92E5}"/>
    </a:ext>
  </a:extLst>
</a:theme>
</file>

<file path=ppt/theme/theme2.xml><?xml version="1.0" encoding="utf-8"?>
<a:theme xmlns:a="http://schemas.openxmlformats.org/drawingml/2006/main" name="Enel_PPTtemplate_26012016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l PowerPoint.pptx" id="{CB18D700-233B-4C3D-8BCD-CD69CAAEDFD5}" vid="{87705E33-A295-4D25-B8C2-503C3D848D0C}"/>
    </a:ext>
  </a:extLst>
</a:theme>
</file>

<file path=ppt/theme/theme3.xml><?xml version="1.0" encoding="utf-8"?>
<a:theme xmlns:a="http://schemas.openxmlformats.org/drawingml/2006/main" name="1_Enel_PPTtemplate_26012016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l PowerPoint.pptx" id="{CB18D700-233B-4C3D-8BCD-CD69CAAEDFD5}" vid="{87705E33-A295-4D25-B8C2-503C3D848D0C}"/>
    </a:ext>
  </a:extLst>
</a:theme>
</file>

<file path=ppt/theme/theme4.xml><?xml version="1.0" encoding="utf-8"?>
<a:theme xmlns:a="http://schemas.openxmlformats.org/drawingml/2006/main" name="2_Enel_PPTtemplate_26012016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el PowerPoint.pptx" id="{CB18D700-233B-4C3D-8BCD-CD69CAAEDFD5}" vid="{87705E33-A295-4D25-B8C2-503C3D848D0C}"/>
    </a:ext>
  </a:extLst>
</a:theme>
</file>

<file path=ppt/theme/theme5.xml><?xml version="1.0" encoding="utf-8"?>
<a:theme xmlns:a="http://schemas.openxmlformats.org/drawingml/2006/main" name="EGP_HSEQ Seminario sulla Sicurezza Stradale_4_Feb_2016_Belluno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PG_PPTtemplate_v2-7[JPEG+VECTORLOGO]" id="{57611767-F261-BD4B-84E0-9D325519CB8C}" vid="{44F083EA-52AA-554D-87A9-B498B76F92E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decaab9-ab91-4376-a8e5-d9967f2c5004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KS_UniqueId xmlns="0625d959-4994-41fa-8d1d-6611e9f3b3a1">51aa62dc-bbce-4326-b4a0-3592d3d6063a</CKS_Unique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DA2C5F017AF04899F43E7E8BB4363C" ma:contentTypeVersion="0" ma:contentTypeDescription="Create a new document." ma:contentTypeScope="" ma:versionID="a49d6411dedd41b2f54cbb82de2a4a30">
  <xsd:schema xmlns:xsd="http://www.w3.org/2001/XMLSchema" xmlns:xs="http://www.w3.org/2001/XMLSchema" xmlns:p="http://schemas.microsoft.com/office/2006/metadata/properties" xmlns:ns2="0625d959-4994-41fa-8d1d-6611e9f3b3a1" targetNamespace="http://schemas.microsoft.com/office/2006/metadata/properties" ma:root="true" ma:fieldsID="72b0daed23d3d5cd0e660c11374719cd" ns2:_="">
    <xsd:import namespace="0625d959-4994-41fa-8d1d-6611e9f3b3a1"/>
    <xsd:element name="properties">
      <xsd:complexType>
        <xsd:sequence>
          <xsd:element name="documentManagement">
            <xsd:complexType>
              <xsd:all>
                <xsd:element ref="ns2:CKS_Uniqu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5d959-4994-41fa-8d1d-6611e9f3b3a1" elementFormDefault="qualified">
    <xsd:import namespace="http://schemas.microsoft.com/office/2006/documentManagement/types"/>
    <xsd:import namespace="http://schemas.microsoft.com/office/infopath/2007/PartnerControls"/>
    <xsd:element name="CKS_UniqueId" ma:index="8" nillable="true" ma:displayName="CKS UniqueId" ma:default="NOT CODED" ma:description="Site Column created by using Powershell for CKS WebArt" ma:internalName="CKS_Unique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11C92E-C4FF-4524-B4E8-BA153D73466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C625E47-CC1A-4134-8864-2A7F8921F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17CFA-AB1A-4090-8975-156C1836DDD0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625d959-4994-41fa-8d1d-6611e9f3b3a1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F0EFA9F-3DDE-42AD-B28E-C9D873CE5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5d959-4994-41fa-8d1d-6611e9f3b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EGP PowerPoint_final_02Feb15</Template>
  <TotalTime>0</TotalTime>
  <Words>889</Words>
  <Application>Microsoft Office PowerPoint</Application>
  <PresentationFormat>Personalizzato</PresentationFormat>
  <Paragraphs>122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EGP PowerPoint_final_02Feb15</vt:lpstr>
      <vt:lpstr>Enel_PPTtemplate_26012016</vt:lpstr>
      <vt:lpstr>1_Enel_PPTtemplate_26012016</vt:lpstr>
      <vt:lpstr>2_Enel_PPTtemplate_26012016</vt:lpstr>
      <vt:lpstr>EGP_HSEQ Seminario sulla Sicurezza Stradale_4_Feb_2016_Belluno</vt:lpstr>
      <vt:lpstr>PDF Document</vt:lpstr>
      <vt:lpstr>La Sicurezza come Energia In viaggio con il Pullman Azzurro nell’Italia delle Energie Rinnovabili   </vt:lpstr>
      <vt:lpstr>Progetto del Villaggio dell’Energia e della Sicurezza Stradale con il Pullman Azzurro</vt:lpstr>
      <vt:lpstr>Progetto del Villaggio dell’Energia e della Sicurezza Stradale con il Pullman Azzurro</vt:lpstr>
      <vt:lpstr>Per noi la sicurezza non è solo una priorità ma un divertimento</vt:lpstr>
      <vt:lpstr>Tappe del Progetto la Sicurezza come Energia 2019 (maggio novembre 2019)</vt:lpstr>
      <vt:lpstr>Presentazione standard di PowerPoint</vt:lpstr>
      <vt:lpstr>Presentazione standard di PowerPoint</vt:lpstr>
      <vt:lpstr>La Sicurezza come Energia Emilia Romagna – agosto 2019</vt:lpstr>
      <vt:lpstr>Presentazione standard di PowerPoint</vt:lpstr>
      <vt:lpstr>Presentazione standard di PowerPoint</vt:lpstr>
      <vt:lpstr>Presentazione standard di PowerPoint</vt:lpstr>
      <vt:lpstr>La Sicurezza come Energia - Sicilia</vt:lpstr>
      <vt:lpstr>Riepilogo Tappe del Villaggio 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2016-01-27T16:16:24Z</cp:lastPrinted>
  <dcterms:created xsi:type="dcterms:W3CDTF">2016-02-02T08:38:27Z</dcterms:created>
  <dcterms:modified xsi:type="dcterms:W3CDTF">2019-12-13T15:10:36Z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0x010100AFDA2C5F017AF04899F43E7E8BB4363C</vt:lpwstr>
  </property>
</Properties>
</file>