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60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ED"/>
    <a:srgbClr val="50BC8C"/>
    <a:srgbClr val="035158"/>
    <a:srgbClr val="043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86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2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3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8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6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1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79ca265f-101a-459e-b4dd-ffc2d67716b3?pitch-bytes=2765893&amp;pitch-content-type=image%2Fpn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13" b="7813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588" y="3388773"/>
            <a:ext cx="8229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8600" kern="0" spc="-36" dirty="0">
                <a:solidFill>
                  <a:srgbClr val="03515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Project </a:t>
            </a:r>
            <a:r>
              <a:rPr lang="en-US" sz="8600" b="1" kern="0" spc="-36" dirty="0">
                <a:solidFill>
                  <a:srgbClr val="0351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WORK</a:t>
            </a:r>
            <a:endParaRPr lang="en-US" sz="8625" b="1" dirty="0">
              <a:solidFill>
                <a:srgbClr val="035158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035158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9" name="Shape 5"/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035158"/>
          </a:solidFill>
          <a:ln/>
        </p:spPr>
        <p:txBody>
          <a:bodyPr/>
          <a:lstStyle/>
          <a:p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EF6E47F-418B-2748-0B69-A3FED6AFFC60}"/>
              </a:ext>
            </a:extLst>
          </p:cNvPr>
          <p:cNvGrpSpPr/>
          <p:nvPr/>
        </p:nvGrpSpPr>
        <p:grpSpPr>
          <a:xfrm>
            <a:off x="554340" y="1124193"/>
            <a:ext cx="5772437" cy="290514"/>
            <a:chOff x="554340" y="1124193"/>
            <a:chExt cx="5772437" cy="290514"/>
          </a:xfrm>
        </p:grpSpPr>
        <p:sp>
          <p:nvSpPr>
            <p:cNvPr id="5" name="Text 1"/>
            <p:cNvSpPr/>
            <p:nvPr/>
          </p:nvSpPr>
          <p:spPr>
            <a:xfrm>
              <a:off x="554340" y="1124193"/>
              <a:ext cx="2778139" cy="1143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algn="l">
                <a:lnSpc>
                  <a:spcPts val="900"/>
                </a:lnSpc>
              </a:pPr>
              <a:r>
                <a:rPr lang="en-US" sz="1200" b="1" kern="0" spc="240" dirty="0">
                  <a:solidFill>
                    <a:srgbClr val="035158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La Banca del futuro</a:t>
              </a:r>
              <a:endParaRPr lang="en-US" sz="1200" dirty="0">
                <a:solidFill>
                  <a:srgbClr val="0351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3" name="Text 1">
              <a:extLst>
                <a:ext uri="{FF2B5EF4-FFF2-40B4-BE49-F238E27FC236}">
                  <a16:creationId xmlns:a16="http://schemas.microsoft.com/office/drawing/2014/main" id="{EED38748-989F-53BB-B165-849EC4488916}"/>
                </a:ext>
              </a:extLst>
            </p:cNvPr>
            <p:cNvSpPr/>
            <p:nvPr/>
          </p:nvSpPr>
          <p:spPr>
            <a:xfrm>
              <a:off x="554340" y="1300407"/>
              <a:ext cx="5772437" cy="1143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algn="l">
                <a:lnSpc>
                  <a:spcPts val="900"/>
                </a:lnSpc>
              </a:pPr>
              <a:r>
                <a:rPr lang="en-US" sz="1200" kern="0" spc="240" dirty="0">
                  <a:solidFill>
                    <a:srgbClr val="035158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Progetto di </a:t>
              </a:r>
              <a:r>
                <a:rPr lang="it-IT" sz="1200" kern="0" spc="240" dirty="0">
                  <a:solidFill>
                    <a:srgbClr val="035158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orientamento</a:t>
              </a:r>
              <a:r>
                <a:rPr lang="en-US" sz="1200" kern="0" spc="240" dirty="0">
                  <a:solidFill>
                    <a:srgbClr val="035158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ai lavori green</a:t>
              </a:r>
              <a:endParaRPr lang="en-US" sz="1200" dirty="0">
                <a:solidFill>
                  <a:srgbClr val="03515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pic>
        <p:nvPicPr>
          <p:cNvPr id="6" name="Immagine 5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9BE3D2C-9750-8896-311D-222ABFA3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40" y="594360"/>
            <a:ext cx="1432397" cy="341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2912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Fusce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rutrum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elementum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blandit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viverra,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orci,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accumsan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vitae. Donec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urna.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dui vitae, cursus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Nunc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 ornare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maximus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eleifend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hendrerit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imperdiet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molestie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massa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interdum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id,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gravida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et odio.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eros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lacinia nunc.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porta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ex,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convallis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porttitor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cursus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ullamcorper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vehicula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massa.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Aenean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arcu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dignissim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Vivamus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odio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luctus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finibus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vulputate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Descrizione della funzione operativa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3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46F75DA4-8C5F-50B6-2598-7810E0BCE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5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Studi e formazione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4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EDC586E-FFB1-D0FE-C78A-21EF92EC86BF}"/>
              </a:ext>
            </a:extLst>
          </p:cNvPr>
          <p:cNvSpPr/>
          <p:nvPr/>
        </p:nvSpPr>
        <p:spPr>
          <a:xfrm>
            <a:off x="2436404" y="2656441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57432BE4-86A4-2253-FB21-6E0910AB9FC3}"/>
              </a:ext>
            </a:extLst>
          </p:cNvPr>
          <p:cNvSpPr/>
          <p:nvPr/>
        </p:nvSpPr>
        <p:spPr>
          <a:xfrm>
            <a:off x="2436404" y="2430928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Hard skill</a:t>
            </a:r>
          </a:p>
        </p:txBody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BA23F7F2-5611-C440-2995-3FA1753CE503}"/>
              </a:ext>
            </a:extLst>
          </p:cNvPr>
          <p:cNvSpPr/>
          <p:nvPr/>
        </p:nvSpPr>
        <p:spPr>
          <a:xfrm>
            <a:off x="2436404" y="3776219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3444BE49-DC55-F1C1-F708-2B7F220E5842}"/>
              </a:ext>
            </a:extLst>
          </p:cNvPr>
          <p:cNvSpPr/>
          <p:nvPr/>
        </p:nvSpPr>
        <p:spPr>
          <a:xfrm>
            <a:off x="2436404" y="3550706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Soft skill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80DE0DB5-C3C0-6EE8-1745-AF650C3F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2912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Fusce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rutrum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elementum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blandit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viverra,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orci,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accumsan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vitae. Donec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urna.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dui vitae, cursus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Nunc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 ornare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maximus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eleifend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hendrerit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imperdiet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molestie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massa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interdum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id,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gravida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et odio.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eros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lacinia nunc.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porta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ex,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convallis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porttitor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cursus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ullamcorper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vehicula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massa.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Aenean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arcu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dignissim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Vivamus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odio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luctus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finibus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vulputate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Descrizione della funzione operativa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4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CE7CAD0-9D6C-8F15-29FF-6A3FCC615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3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Studi e formazione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5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EDC586E-FFB1-D0FE-C78A-21EF92EC86BF}"/>
              </a:ext>
            </a:extLst>
          </p:cNvPr>
          <p:cNvSpPr/>
          <p:nvPr/>
        </p:nvSpPr>
        <p:spPr>
          <a:xfrm>
            <a:off x="2436404" y="2656441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57432BE4-86A4-2253-FB21-6E0910AB9FC3}"/>
              </a:ext>
            </a:extLst>
          </p:cNvPr>
          <p:cNvSpPr/>
          <p:nvPr/>
        </p:nvSpPr>
        <p:spPr>
          <a:xfrm>
            <a:off x="2436404" y="2430928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Hard skill</a:t>
            </a:r>
          </a:p>
        </p:txBody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BA23F7F2-5611-C440-2995-3FA1753CE503}"/>
              </a:ext>
            </a:extLst>
          </p:cNvPr>
          <p:cNvSpPr/>
          <p:nvPr/>
        </p:nvSpPr>
        <p:spPr>
          <a:xfrm>
            <a:off x="2436404" y="3776219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3444BE49-DC55-F1C1-F708-2B7F220E5842}"/>
              </a:ext>
            </a:extLst>
          </p:cNvPr>
          <p:cNvSpPr/>
          <p:nvPr/>
        </p:nvSpPr>
        <p:spPr>
          <a:xfrm>
            <a:off x="2436404" y="3550706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Soft skill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4435730B-75F5-2C9A-7455-B21DEA86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2912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Fusce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rutrum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elementum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blandit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viverra,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orci,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accumsan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vitae. Donec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urna.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dui vitae, cursus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Nunc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 ornare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maximus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eleifend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hendrerit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imperdiet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molestie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massa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interdum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id,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gravida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et odio.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eros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lacinia nunc.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porta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ex,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convallis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porttitor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cursus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ullamcorper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vehicula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massa.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Aenean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arcu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dignissim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Vivamus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odio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luctus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finibus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vulputate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Descrizione della funzione operativa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5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BFEA390B-63F3-2DC9-7D6D-EEE8A341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0879b8c6-bc70-4834-a91e-813f3914301d?pitch-bytes=2765893&amp;pitch-content-type=image%2Fpng"/>
          <p:cNvPicPr>
            <a:picLocks noChangeAspect="1"/>
          </p:cNvPicPr>
          <p:nvPr/>
        </p:nvPicPr>
        <p:blipFill>
          <a:blip r:embed="rId3"/>
          <a:srcRect t="40433" b="15661"/>
          <a:stretch/>
        </p:blipFill>
        <p:spPr>
          <a:xfrm>
            <a:off x="0" y="0"/>
            <a:ext cx="9143735" cy="26764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91857" y="2957533"/>
            <a:ext cx="6614206" cy="1905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680"/>
              </a:lnSpc>
            </a:pP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amet, consectetur adipiscing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labore et dolore magna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minim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exercitation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nisi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Duis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esse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sunt in culpa qui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officia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ts val="168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amet, consectetur adipiscing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labore et dolore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Duis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esse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sunt in culpa qui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officia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F72C2786-AF28-A6A3-D9C0-841AA4BB0E47}"/>
              </a:ext>
            </a:extLst>
          </p:cNvPr>
          <p:cNvSpPr/>
          <p:nvPr/>
        </p:nvSpPr>
        <p:spPr>
          <a:xfrm>
            <a:off x="537937" y="228562"/>
            <a:ext cx="822960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Feedback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DF1DF874-AEEE-5C92-B50C-A5705A2EE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68" y="4391714"/>
            <a:ext cx="957958" cy="228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1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79ca265f-101a-459e-b4dd-ffc2d67716b3?pitch-bytes=2765893&amp;pitch-content-type=image%2Fpn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13" b="7813"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2" name="Shape 4">
            <a:extLst>
              <a:ext uri="{FF2B5EF4-FFF2-40B4-BE49-F238E27FC236}">
                <a16:creationId xmlns:a16="http://schemas.microsoft.com/office/drawing/2014/main" id="{999B5545-E2A9-72DA-5A65-215D81DE0A2E}"/>
              </a:ext>
            </a:extLst>
          </p:cNvPr>
          <p:cNvSpPr/>
          <p:nvPr/>
        </p:nvSpPr>
        <p:spPr>
          <a:xfrm>
            <a:off x="1" y="0"/>
            <a:ext cx="9144000" cy="119063"/>
          </a:xfrm>
          <a:prstGeom prst="roundRect">
            <a:avLst>
              <a:gd name="adj" fmla="val -767997"/>
            </a:avLst>
          </a:prstGeom>
          <a:solidFill>
            <a:srgbClr val="035158"/>
          </a:solidFill>
          <a:ln/>
        </p:spPr>
        <p:txBody>
          <a:bodyPr/>
          <a:lstStyle/>
          <a:p>
            <a:endParaRPr lang="it-IT" dirty="0">
              <a:solidFill>
                <a:srgbClr val="035158"/>
              </a:solidFill>
            </a:endParaRPr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1503D7E2-FAA7-8E04-4DF7-26454E631AB0}"/>
              </a:ext>
            </a:extLst>
          </p:cNvPr>
          <p:cNvSpPr/>
          <p:nvPr/>
        </p:nvSpPr>
        <p:spPr>
          <a:xfrm>
            <a:off x="1" y="5024438"/>
            <a:ext cx="9144000" cy="119062"/>
          </a:xfrm>
          <a:prstGeom prst="roundRect">
            <a:avLst>
              <a:gd name="adj" fmla="val -768003"/>
            </a:avLst>
          </a:prstGeom>
          <a:solidFill>
            <a:srgbClr val="035158"/>
          </a:solidFill>
          <a:ln/>
        </p:spPr>
        <p:txBody>
          <a:bodyPr/>
          <a:lstStyle/>
          <a:p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19A8FC3-6AE4-6AC7-6965-15F26DA00253}"/>
              </a:ext>
            </a:extLst>
          </p:cNvPr>
          <p:cNvGrpSpPr/>
          <p:nvPr/>
        </p:nvGrpSpPr>
        <p:grpSpPr>
          <a:xfrm>
            <a:off x="1660400" y="2889130"/>
            <a:ext cx="5823238" cy="290514"/>
            <a:chOff x="554339" y="1124193"/>
            <a:chExt cx="5823238" cy="290514"/>
          </a:xfrm>
        </p:grpSpPr>
        <p:sp>
          <p:nvSpPr>
            <p:cNvPr id="14" name="Text 1">
              <a:extLst>
                <a:ext uri="{FF2B5EF4-FFF2-40B4-BE49-F238E27FC236}">
                  <a16:creationId xmlns:a16="http://schemas.microsoft.com/office/drawing/2014/main" id="{2A7F61A5-2ACD-5BBB-EEBA-CF6F6E037527}"/>
                </a:ext>
              </a:extLst>
            </p:cNvPr>
            <p:cNvSpPr/>
            <p:nvPr/>
          </p:nvSpPr>
          <p:spPr>
            <a:xfrm>
              <a:off x="554339" y="1124193"/>
              <a:ext cx="5823238" cy="1143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algn="ctr">
                <a:lnSpc>
                  <a:spcPts val="900"/>
                </a:lnSpc>
              </a:pPr>
              <a:r>
                <a:rPr lang="en-US" sz="1200" b="1" kern="0" spc="240" dirty="0">
                  <a:solidFill>
                    <a:srgbClr val="035158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La Banca del futuro</a:t>
              </a:r>
              <a:endParaRPr lang="en-US" sz="1200" dirty="0">
                <a:solidFill>
                  <a:srgbClr val="0351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5" name="Text 1">
              <a:extLst>
                <a:ext uri="{FF2B5EF4-FFF2-40B4-BE49-F238E27FC236}">
                  <a16:creationId xmlns:a16="http://schemas.microsoft.com/office/drawing/2014/main" id="{D9046F06-1E54-438F-6876-1157BE738F52}"/>
                </a:ext>
              </a:extLst>
            </p:cNvPr>
            <p:cNvSpPr/>
            <p:nvPr/>
          </p:nvSpPr>
          <p:spPr>
            <a:xfrm>
              <a:off x="554340" y="1300407"/>
              <a:ext cx="5772437" cy="1143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algn="ctr">
                <a:lnSpc>
                  <a:spcPts val="900"/>
                </a:lnSpc>
              </a:pPr>
              <a:r>
                <a:rPr lang="en-US" sz="1200" kern="0" spc="240" dirty="0">
                  <a:solidFill>
                    <a:srgbClr val="035158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Progetto di orientamento ai lavori green</a:t>
              </a:r>
              <a:endParaRPr lang="en-US" sz="1200" dirty="0">
                <a:solidFill>
                  <a:srgbClr val="03515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8468935B-D970-0031-4AA5-B232828C59FB}"/>
              </a:ext>
            </a:extLst>
          </p:cNvPr>
          <p:cNvGrpSpPr/>
          <p:nvPr/>
        </p:nvGrpSpPr>
        <p:grpSpPr>
          <a:xfrm>
            <a:off x="1873719" y="3807649"/>
            <a:ext cx="6018997" cy="982524"/>
            <a:chOff x="420304" y="3833316"/>
            <a:chExt cx="6018997" cy="982524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1CE8ED97-6175-817A-FDD3-23146B55DB01}"/>
                </a:ext>
              </a:extLst>
            </p:cNvPr>
            <p:cNvSpPr/>
            <p:nvPr/>
          </p:nvSpPr>
          <p:spPr>
            <a:xfrm>
              <a:off x="420304" y="3836096"/>
              <a:ext cx="2541069" cy="979744"/>
            </a:xfrm>
            <a:prstGeom prst="roundRect">
              <a:avLst>
                <a:gd name="adj" fmla="val 3996"/>
              </a:avLst>
            </a:prstGeom>
            <a:solidFill>
              <a:srgbClr val="E1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 0">
              <a:extLst>
                <a:ext uri="{FF2B5EF4-FFF2-40B4-BE49-F238E27FC236}">
                  <a16:creationId xmlns:a16="http://schemas.microsoft.com/office/drawing/2014/main" id="{0899259A-0C41-DC34-D7F2-91E52170C880}"/>
                </a:ext>
              </a:extLst>
            </p:cNvPr>
            <p:cNvSpPr/>
            <p:nvPr/>
          </p:nvSpPr>
          <p:spPr>
            <a:xfrm>
              <a:off x="495309" y="3959009"/>
              <a:ext cx="2466064" cy="73653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1440"/>
                </a:lnSpc>
              </a:pPr>
              <a:r>
                <a:rPr lang="it-IT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Classe e sezione</a:t>
              </a:r>
            </a:p>
            <a:p>
              <a:pPr algn="l">
                <a:lnSpc>
                  <a:spcPts val="1440"/>
                </a:lnSpc>
              </a:pPr>
              <a:r>
                <a:rPr lang="it-IT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…………………………………………………………</a:t>
              </a:r>
            </a:p>
            <a:p>
              <a:pPr algn="l">
                <a:lnSpc>
                  <a:spcPts val="1440"/>
                </a:lnSpc>
              </a:pPr>
              <a:r>
                <a:rPr lang="it-IT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Istituto (nome istituto – città – provincia)</a:t>
              </a:r>
            </a:p>
            <a:p>
              <a:pPr algn="l">
                <a:lnSpc>
                  <a:spcPts val="1440"/>
                </a:lnSpc>
              </a:pPr>
              <a:r>
                <a:rPr lang="it-IT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………………………………………………………….</a:t>
              </a:r>
            </a:p>
          </p:txBody>
        </p:sp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2FBD1495-0851-3566-0A70-5A306C907D94}"/>
                </a:ext>
              </a:extLst>
            </p:cNvPr>
            <p:cNvSpPr/>
            <p:nvPr/>
          </p:nvSpPr>
          <p:spPr>
            <a:xfrm>
              <a:off x="3036378" y="3833316"/>
              <a:ext cx="3402923" cy="979744"/>
            </a:xfrm>
            <a:prstGeom prst="roundRect">
              <a:avLst>
                <a:gd name="adj" fmla="val 3996"/>
              </a:avLst>
            </a:prstGeom>
            <a:solidFill>
              <a:srgbClr val="E1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ext 0">
              <a:extLst>
                <a:ext uri="{FF2B5EF4-FFF2-40B4-BE49-F238E27FC236}">
                  <a16:creationId xmlns:a16="http://schemas.microsoft.com/office/drawing/2014/main" id="{128CA127-3784-46AF-14DA-E9B2DC40B0C3}"/>
                </a:ext>
              </a:extLst>
            </p:cNvPr>
            <p:cNvSpPr/>
            <p:nvPr/>
          </p:nvSpPr>
          <p:spPr>
            <a:xfrm>
              <a:off x="3111383" y="3956229"/>
              <a:ext cx="3209206" cy="73653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1440"/>
                </a:lnSpc>
              </a:pPr>
              <a:r>
                <a:rPr lang="it-IT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Autrice/autore/autori</a:t>
              </a:r>
            </a:p>
            <a:p>
              <a:pPr algn="l">
                <a:lnSpc>
                  <a:spcPts val="1440"/>
                </a:lnSpc>
              </a:pPr>
              <a:r>
                <a:rPr lang="it-IT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  </a:r>
            </a:p>
          </p:txBody>
        </p:sp>
      </p:grpSp>
      <p:pic>
        <p:nvPicPr>
          <p:cNvPr id="4" name="Immagine 3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FEC58EFD-8F93-8E3F-F6AA-16706DC67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65" y="2459491"/>
            <a:ext cx="1296669" cy="309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35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1858440"/>
            <a:ext cx="822960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4900" b="0" u="heavy" kern="0" spc="-36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Istruzioni 03</a:t>
            </a:r>
            <a:r>
              <a:rPr lang="en-US" sz="4900" b="0" kern="0" spc="-36" dirty="0">
                <a:solidFill>
                  <a:srgbClr val="44444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9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1_05  Profilo 2_07 Profilo 3_09 </a:t>
            </a:r>
            <a:endParaRPr lang="en-US" sz="4875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l">
              <a:lnSpc>
                <a:spcPts val="5850"/>
              </a:lnSpc>
            </a:pPr>
            <a:r>
              <a:rPr lang="en-US" sz="49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4_11  Profilo 5_13</a:t>
            </a:r>
          </a:p>
          <a:p>
            <a:pPr algn="l">
              <a:lnSpc>
                <a:spcPts val="5850"/>
              </a:lnSpc>
            </a:pPr>
            <a:r>
              <a:rPr lang="en-US" sz="4900" u="sng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Feedback 14</a:t>
            </a:r>
            <a:r>
              <a:rPr lang="en-US" sz="4900" b="0" u="sng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endParaRPr lang="en-US" sz="4875" u="sng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2555CF50-CCAA-124C-CC7A-8C850C3147B9}"/>
              </a:ext>
            </a:extLst>
          </p:cNvPr>
          <p:cNvSpPr/>
          <p:nvPr/>
        </p:nvSpPr>
        <p:spPr>
          <a:xfrm>
            <a:off x="554340" y="552324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1200" b="1" kern="0" spc="240" dirty="0">
                <a:solidFill>
                  <a:schemeClr val="bg1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1200" dirty="0">
              <a:solidFill>
                <a:schemeClr val="bg1"/>
              </a:solidFill>
              <a:latin typeface="Gotham Narrow Black" pitchFamily="50" charset="0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C409628E-458C-8324-FAF3-81F1D19A85BB}"/>
              </a:ext>
            </a:extLst>
          </p:cNvPr>
          <p:cNvSpPr/>
          <p:nvPr/>
        </p:nvSpPr>
        <p:spPr>
          <a:xfrm>
            <a:off x="554340" y="728538"/>
            <a:ext cx="5772437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1200" kern="0" spc="240" dirty="0">
                <a:solidFill>
                  <a:schemeClr val="bg1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 ai lavori green</a:t>
            </a:r>
            <a:endParaRPr lang="en-US" sz="1200" dirty="0">
              <a:solidFill>
                <a:schemeClr val="bg1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5B53EB0-FC09-C200-9B02-673C15B1B806}"/>
              </a:ext>
            </a:extLst>
          </p:cNvPr>
          <p:cNvSpPr/>
          <p:nvPr/>
        </p:nvSpPr>
        <p:spPr>
          <a:xfrm>
            <a:off x="7884288" y="4272268"/>
            <a:ext cx="719371" cy="401544"/>
          </a:xfrm>
          <a:prstGeom prst="roundRect">
            <a:avLst>
              <a:gd name="adj" fmla="val 3031"/>
            </a:avLst>
          </a:prstGeom>
          <a:solidFill>
            <a:srgbClr val="E1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E912FEE1-FAB5-16B3-45BE-B8514BFC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618" y="4409675"/>
            <a:ext cx="634710" cy="151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42070" y="698958"/>
            <a:ext cx="50397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Il docente ha a disposizione una scheda di lavoro che condividerà con la classe </a:t>
            </a:r>
          </a:p>
          <a:p>
            <a:pPr algn="l">
              <a:lnSpc>
                <a:spcPts val="1440"/>
              </a:lnSpc>
            </a:pP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occasione di un apposito brief: attenetevi ai suoi suggerimenti.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842070" y="473444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Seguite le indicazioni preliminari del docente</a:t>
            </a:r>
          </a:p>
        </p:txBody>
      </p:sp>
      <p:sp>
        <p:nvSpPr>
          <p:cNvPr id="5" name="Text 2"/>
          <p:cNvSpPr/>
          <p:nvPr/>
        </p:nvSpPr>
        <p:spPr>
          <a:xfrm>
            <a:off x="3842070" y="1579825"/>
            <a:ext cx="503975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Potete scegliere di portare a termine l’elaborato </a:t>
            </a: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individualmente o in piccoli gruppi: </a:t>
            </a:r>
          </a:p>
          <a:p>
            <a:pPr algn="l">
              <a:lnSpc>
                <a:spcPts val="1440"/>
              </a:lnSpc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piattaforma dovrete comunque caricarne una copia a testa (anche se uguali).</a:t>
            </a:r>
          </a:p>
        </p:txBody>
      </p:sp>
      <p:sp>
        <p:nvSpPr>
          <p:cNvPr id="6" name="Text 3"/>
          <p:cNvSpPr/>
          <p:nvPr/>
        </p:nvSpPr>
        <p:spPr>
          <a:xfrm>
            <a:off x="3842070" y="1351823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 soli o in gruppo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842069" y="2427156"/>
            <a:ext cx="503975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Questo template prevede una dimensione del carattere e spazi ben definiti: non dovete modificarli. Siate sintetici e andate al punto.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842070" y="2201534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Attenzione alla sintesi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842070" y="3274488"/>
            <a:ext cx="503975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Quando avrete terminato il project work, vi saremmo grati se poteste completare la pagina dedicata al feedback con una vostra riflessione sul percorso formativo che avete seguito.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842070" y="3048762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 piacerebbe avere un vostro feedback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842069" y="4121820"/>
            <a:ext cx="5039759" cy="570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 prima cosa esportate il file come pdf. Se </a:t>
            </a: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avete svolto il project work da soli caricherete il vostro template aggiornato. Se il lavoro è stato di gruppo, ciascun membro caricherà una copia del template aggiornato.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Per conseguire l’attestato, i vostri lavori dovranno essere validati dal docente.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842070" y="3910397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Upload e validazione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37937" y="497392"/>
            <a:ext cx="2688230" cy="32255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700"/>
              </a:lnSpc>
            </a:pPr>
            <a:r>
              <a:rPr lang="en-US" sz="2300" b="0" kern="0" spc="-36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Istruzioni</a:t>
            </a:r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3451228" y="15001"/>
            <a:ext cx="9525" cy="3981551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6" name="Shape 13"/>
          <p:cNvSpPr/>
          <p:nvPr/>
        </p:nvSpPr>
        <p:spPr>
          <a:xfrm>
            <a:off x="3385916" y="496734"/>
            <a:ext cx="143907" cy="143682"/>
          </a:xfrm>
          <a:prstGeom prst="ellipse">
            <a:avLst/>
          </a:prstGeom>
          <a:solidFill>
            <a:srgbClr val="E1EDED"/>
          </a:solidFill>
          <a:ln w="52917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7" name="Shape 14"/>
          <p:cNvSpPr/>
          <p:nvPr/>
        </p:nvSpPr>
        <p:spPr>
          <a:xfrm>
            <a:off x="3385916" y="1371803"/>
            <a:ext cx="143907" cy="143682"/>
          </a:xfrm>
          <a:prstGeom prst="ellipse">
            <a:avLst/>
          </a:prstGeom>
          <a:solidFill>
            <a:srgbClr val="E1EDED"/>
          </a:solidFill>
          <a:ln w="52917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8" name="Shape 15"/>
          <p:cNvSpPr/>
          <p:nvPr/>
        </p:nvSpPr>
        <p:spPr>
          <a:xfrm>
            <a:off x="3385916" y="2226950"/>
            <a:ext cx="143907" cy="143682"/>
          </a:xfrm>
          <a:prstGeom prst="ellipse">
            <a:avLst/>
          </a:prstGeom>
          <a:solidFill>
            <a:srgbClr val="E1EDED"/>
          </a:solidFill>
          <a:ln w="52917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9" name="Shape 16"/>
          <p:cNvSpPr/>
          <p:nvPr/>
        </p:nvSpPr>
        <p:spPr>
          <a:xfrm>
            <a:off x="3385916" y="3082097"/>
            <a:ext cx="143907" cy="143682"/>
          </a:xfrm>
          <a:prstGeom prst="ellipse">
            <a:avLst/>
          </a:prstGeom>
          <a:solidFill>
            <a:srgbClr val="E1EDED"/>
          </a:solidFill>
          <a:ln w="52917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0" name="Shape 17"/>
          <p:cNvSpPr/>
          <p:nvPr/>
        </p:nvSpPr>
        <p:spPr>
          <a:xfrm>
            <a:off x="3385916" y="3942149"/>
            <a:ext cx="143907" cy="143682"/>
          </a:xfrm>
          <a:prstGeom prst="ellipse">
            <a:avLst/>
          </a:prstGeom>
          <a:solidFill>
            <a:srgbClr val="E1EDED"/>
          </a:solidFill>
          <a:ln w="52917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81C4194C-B7DC-F463-FFFE-FE4B502EF4F1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EA11C8B2-8BE5-1FDB-DC09-78666889309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4FD533A-F933-895C-B543-0C5E2781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36F10C91-1098-0CA6-1DA2-484921B3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91" y="542224"/>
            <a:ext cx="2986028" cy="3361642"/>
          </a:xfrm>
          <a:prstGeom prst="roundRect">
            <a:avLst>
              <a:gd name="adj" fmla="val 6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Callout: linea con bordo e barra in risalto 20">
            <a:extLst>
              <a:ext uri="{FF2B5EF4-FFF2-40B4-BE49-F238E27FC236}">
                <a16:creationId xmlns:a16="http://schemas.microsoft.com/office/drawing/2014/main" id="{4B34F5C5-3F31-D01A-9836-36EFBFE91F51}"/>
              </a:ext>
            </a:extLst>
          </p:cNvPr>
          <p:cNvSpPr/>
          <p:nvPr/>
        </p:nvSpPr>
        <p:spPr>
          <a:xfrm rot="10800000">
            <a:off x="892312" y="1953183"/>
            <a:ext cx="2428160" cy="234670"/>
          </a:xfrm>
          <a:prstGeom prst="accentBorderCallout1">
            <a:avLst>
              <a:gd name="adj1" fmla="val 76032"/>
              <a:gd name="adj2" fmla="val -1192"/>
              <a:gd name="adj3" fmla="val 536559"/>
              <a:gd name="adj4" fmla="val -41787"/>
            </a:avLst>
          </a:prstGeom>
          <a:solidFill>
            <a:srgbClr val="E1EDED"/>
          </a:solidFill>
          <a:ln w="3175">
            <a:solidFill>
              <a:srgbClr val="50B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 8"/>
          <p:cNvSpPr/>
          <p:nvPr/>
        </p:nvSpPr>
        <p:spPr>
          <a:xfrm>
            <a:off x="949693" y="1966233"/>
            <a:ext cx="2317342" cy="2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40"/>
              </a:lnSpc>
            </a:pPr>
            <a:r>
              <a:rPr lang="it-IT" sz="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Ogni posizione ha un nome specifico: scrivetelo al posto di «Nome»</a:t>
            </a:r>
            <a:endParaRPr lang="it-IT" sz="6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6251" y="377049"/>
            <a:ext cx="2688230" cy="119665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700"/>
              </a:lnSpc>
            </a:pPr>
            <a:r>
              <a:rPr lang="it-IT" sz="2300" b="0" kern="0" spc="-36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 parti</a:t>
            </a:r>
          </a:p>
          <a:p>
            <a:pPr algn="l">
              <a:lnSpc>
                <a:spcPts val="2700"/>
              </a:lnSpc>
            </a:pPr>
            <a:r>
              <a:rPr lang="it-IT" sz="2300" kern="0" spc="-36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 aggiornare per ciascun profilo sono…</a:t>
            </a:r>
            <a:endParaRPr lang="it-IT" sz="225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81C4194C-B7DC-F463-FFFE-FE4B502EF4F1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EA11C8B2-8BE5-1FDB-DC09-78666889309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0EEFA4A-419A-7984-F003-13A37B652A0E}"/>
              </a:ext>
            </a:extLst>
          </p:cNvPr>
          <p:cNvGrpSpPr/>
          <p:nvPr/>
        </p:nvGrpSpPr>
        <p:grpSpPr>
          <a:xfrm>
            <a:off x="6643033" y="740706"/>
            <a:ext cx="2343012" cy="234670"/>
            <a:chOff x="5333998" y="1769868"/>
            <a:chExt cx="2343012" cy="234670"/>
          </a:xfrm>
        </p:grpSpPr>
        <p:sp>
          <p:nvSpPr>
            <p:cNvPr id="24" name="Callout: linea con bordo e barra in risalto 23">
              <a:extLst>
                <a:ext uri="{FF2B5EF4-FFF2-40B4-BE49-F238E27FC236}">
                  <a16:creationId xmlns:a16="http://schemas.microsoft.com/office/drawing/2014/main" id="{2AE4B8EA-2CB4-E65C-625A-11E2C4FDA76A}"/>
                </a:ext>
              </a:extLst>
            </p:cNvPr>
            <p:cNvSpPr/>
            <p:nvPr/>
          </p:nvSpPr>
          <p:spPr>
            <a:xfrm>
              <a:off x="5334003" y="1769868"/>
              <a:ext cx="2343007" cy="234670"/>
            </a:xfrm>
            <a:prstGeom prst="accentBorderCallout1">
              <a:avLst>
                <a:gd name="adj1" fmla="val 76032"/>
                <a:gd name="adj2" fmla="val -1192"/>
                <a:gd name="adj3" fmla="val 125030"/>
                <a:gd name="adj4" fmla="val -12499"/>
              </a:avLst>
            </a:prstGeom>
            <a:solidFill>
              <a:srgbClr val="E1EDED"/>
            </a:solidFill>
            <a:ln w="3175">
              <a:solidFill>
                <a:srgbClr val="50BC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E8612502-0263-1066-77DD-048B60710ED2}"/>
                </a:ext>
              </a:extLst>
            </p:cNvPr>
            <p:cNvSpPr/>
            <p:nvPr/>
          </p:nvSpPr>
          <p:spPr>
            <a:xfrm>
              <a:off x="5333998" y="1803387"/>
              <a:ext cx="2317342" cy="2011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/>
              <a:r>
                <a:rPr lang="it-IT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Che tipo di curriculum state cercando? Formazione significa anche master, corsi, ed esperienze qualificanti.</a:t>
              </a:r>
              <a:endParaRPr lang="it-IT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33" name="Callout: linea con bordo e barra in risalto 32">
            <a:extLst>
              <a:ext uri="{FF2B5EF4-FFF2-40B4-BE49-F238E27FC236}">
                <a16:creationId xmlns:a16="http://schemas.microsoft.com/office/drawing/2014/main" id="{F994C118-DDD1-AC16-1746-B1382104508C}"/>
              </a:ext>
            </a:extLst>
          </p:cNvPr>
          <p:cNvSpPr/>
          <p:nvPr/>
        </p:nvSpPr>
        <p:spPr>
          <a:xfrm rot="10800000">
            <a:off x="892313" y="2423961"/>
            <a:ext cx="2989129" cy="234670"/>
          </a:xfrm>
          <a:prstGeom prst="accentBorderCallout1">
            <a:avLst>
              <a:gd name="adj1" fmla="val 76032"/>
              <a:gd name="adj2" fmla="val -1192"/>
              <a:gd name="adj3" fmla="val 466831"/>
              <a:gd name="adj4" fmla="val -34914"/>
            </a:avLst>
          </a:prstGeom>
          <a:solidFill>
            <a:srgbClr val="E1EDED"/>
          </a:solidFill>
          <a:ln w="3175">
            <a:solidFill>
              <a:srgbClr val="50B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68994E25-6CB4-4765-8040-9A16764F4863}"/>
              </a:ext>
            </a:extLst>
          </p:cNvPr>
          <p:cNvSpPr/>
          <p:nvPr/>
        </p:nvSpPr>
        <p:spPr>
          <a:xfrm>
            <a:off x="892313" y="2451223"/>
            <a:ext cx="2989135" cy="2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it-IT" sz="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Avete certamente in mente delle competenze specialistiche per questo ruolo: </a:t>
            </a:r>
          </a:p>
          <a:p>
            <a:pPr algn="ctr"/>
            <a:r>
              <a:rPr lang="it-IT" sz="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descrivetele nell’apposito paragrafo… può trattarsi di software, applicativi, ecc. </a:t>
            </a:r>
            <a:endParaRPr lang="it-IT" sz="6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6" name="Callout: linea con bordo e barra in risalto 35">
            <a:extLst>
              <a:ext uri="{FF2B5EF4-FFF2-40B4-BE49-F238E27FC236}">
                <a16:creationId xmlns:a16="http://schemas.microsoft.com/office/drawing/2014/main" id="{FF51FF79-88AC-999B-1A7F-ED6EFD223AA0}"/>
              </a:ext>
            </a:extLst>
          </p:cNvPr>
          <p:cNvSpPr/>
          <p:nvPr/>
        </p:nvSpPr>
        <p:spPr>
          <a:xfrm>
            <a:off x="6617368" y="2149753"/>
            <a:ext cx="2343007" cy="335115"/>
          </a:xfrm>
          <a:prstGeom prst="accentBorderCallout1">
            <a:avLst>
              <a:gd name="adj1" fmla="val 76032"/>
              <a:gd name="adj2" fmla="val -1192"/>
              <a:gd name="adj3" fmla="val -53110"/>
              <a:gd name="adj4" fmla="val -18250"/>
            </a:avLst>
          </a:prstGeom>
          <a:solidFill>
            <a:srgbClr val="E1EDED"/>
          </a:solidFill>
          <a:ln w="3175">
            <a:solidFill>
              <a:srgbClr val="50B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4E251DCB-A8D0-D985-C975-5BF36D9A3763}"/>
              </a:ext>
            </a:extLst>
          </p:cNvPr>
          <p:cNvSpPr/>
          <p:nvPr/>
        </p:nvSpPr>
        <p:spPr>
          <a:xfrm>
            <a:off x="6617363" y="2183273"/>
            <a:ext cx="2317342" cy="2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it-IT" sz="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Durante l’eLearning abbiamo approfondito con cura le soft-skill:</a:t>
            </a:r>
          </a:p>
          <a:p>
            <a:pPr algn="ctr"/>
            <a:r>
              <a:rPr lang="it-IT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Leadership, empatia… Quali competenze «umane» </a:t>
            </a:r>
          </a:p>
          <a:p>
            <a:pPr algn="ctr"/>
            <a:r>
              <a:rPr lang="it-IT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dovrà avere il candidato?</a:t>
            </a:r>
          </a:p>
        </p:txBody>
      </p:sp>
      <p:sp>
        <p:nvSpPr>
          <p:cNvPr id="39" name="Callout: linea con bordo e barra in risalto 38">
            <a:extLst>
              <a:ext uri="{FF2B5EF4-FFF2-40B4-BE49-F238E27FC236}">
                <a16:creationId xmlns:a16="http://schemas.microsoft.com/office/drawing/2014/main" id="{0E106034-1FAD-D332-6B28-423A2BE68DCE}"/>
              </a:ext>
            </a:extLst>
          </p:cNvPr>
          <p:cNvSpPr/>
          <p:nvPr/>
        </p:nvSpPr>
        <p:spPr>
          <a:xfrm rot="10800000">
            <a:off x="892314" y="2869578"/>
            <a:ext cx="2986028" cy="546313"/>
          </a:xfrm>
          <a:prstGeom prst="accentBorderCallout1">
            <a:avLst>
              <a:gd name="adj1" fmla="val 76032"/>
              <a:gd name="adj2" fmla="val -1192"/>
              <a:gd name="adj3" fmla="val 76947"/>
              <a:gd name="adj4" fmla="val -34790"/>
            </a:avLst>
          </a:prstGeom>
          <a:solidFill>
            <a:srgbClr val="E1EDED"/>
          </a:solidFill>
          <a:ln w="3175">
            <a:solidFill>
              <a:srgbClr val="50B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DF71414E-38B3-CA50-DA1B-13B8EEF07397}"/>
              </a:ext>
            </a:extLst>
          </p:cNvPr>
          <p:cNvSpPr/>
          <p:nvPr/>
        </p:nvSpPr>
        <p:spPr>
          <a:xfrm>
            <a:off x="956424" y="2923200"/>
            <a:ext cx="2877639" cy="2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it-IT" sz="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Questo spazio è il più importante (per questo è anche quello più esteso). Qui dovrete immaginare il contributo che questa figura può portare all’organizzazione, la sua posizione all’interno dell’organigramma aziendale e le sue eventuali prospettive di crescita. </a:t>
            </a:r>
            <a:r>
              <a:rPr lang="it-IT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questo paragrafo potete spiegare come questo profilo potrebbe essere determinante per la sostenibilità dell’organizzazione e i suoi valori ESG.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841B7DF4-CDE0-BE5F-17A5-EE6C3CD5CB7E}"/>
              </a:ext>
            </a:extLst>
          </p:cNvPr>
          <p:cNvSpPr/>
          <p:nvPr/>
        </p:nvSpPr>
        <p:spPr>
          <a:xfrm>
            <a:off x="6988366" y="3789804"/>
            <a:ext cx="1972009" cy="811472"/>
          </a:xfrm>
          <a:prstGeom prst="rect">
            <a:avLst/>
          </a:prstGeom>
          <a:solidFill>
            <a:srgbClr val="E1EDED"/>
          </a:solidFill>
          <a:ln w="3175">
            <a:solidFill>
              <a:srgbClr val="50B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2B8C7F5C-22DF-4EFE-824F-75CA15DF0A86}"/>
              </a:ext>
            </a:extLst>
          </p:cNvPr>
          <p:cNvSpPr/>
          <p:nvPr/>
        </p:nvSpPr>
        <p:spPr>
          <a:xfrm>
            <a:off x="7080023" y="3829392"/>
            <a:ext cx="1788694" cy="2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it-IT" sz="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Il vostro lavoro sarà terminato quando avrete descritto tutti i 5 profili e avrete lasciato il vostro feedback sull’iniziativa di formazione svolta (firmate il documento con le info richieste in ultima pagina).</a:t>
            </a:r>
          </a:p>
          <a:p>
            <a:pPr algn="just"/>
            <a:r>
              <a:rPr lang="it-IT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Non dimenticate di salvare il file in pdf (la piattaforma accetta solo questo formato per l’upload).</a:t>
            </a:r>
          </a:p>
          <a:p>
            <a:pPr algn="just"/>
            <a:r>
              <a:rPr lang="it-IT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Quando avrete completato il processo riceverete l’attestato per 20 ore di PCTO.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1E6FCF0D-3816-A5A9-DD71-2F5AA9D47EB4}"/>
              </a:ext>
            </a:extLst>
          </p:cNvPr>
          <p:cNvGrpSpPr/>
          <p:nvPr/>
        </p:nvGrpSpPr>
        <p:grpSpPr>
          <a:xfrm>
            <a:off x="6914206" y="3741369"/>
            <a:ext cx="148317" cy="148317"/>
            <a:chOff x="4344202" y="3207711"/>
            <a:chExt cx="992039" cy="992039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D1E6275A-DEB7-283D-DBCF-2BFE80574648}"/>
                </a:ext>
              </a:extLst>
            </p:cNvPr>
            <p:cNvSpPr/>
            <p:nvPr/>
          </p:nvSpPr>
          <p:spPr>
            <a:xfrm>
              <a:off x="4761298" y="3449053"/>
              <a:ext cx="157212" cy="602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Elemento grafico 43" descr="Avviso con riempimento a tinta unita">
              <a:extLst>
                <a:ext uri="{FF2B5EF4-FFF2-40B4-BE49-F238E27FC236}">
                  <a16:creationId xmlns:a16="http://schemas.microsoft.com/office/drawing/2014/main" id="{2E1A31F1-3B55-33AF-A7FF-0A7FE144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344202" y="3207711"/>
              <a:ext cx="992039" cy="992039"/>
            </a:xfrm>
            <a:prstGeom prst="rect">
              <a:avLst/>
            </a:prstGeom>
          </p:spPr>
        </p:pic>
      </p:grpSp>
      <p:pic>
        <p:nvPicPr>
          <p:cNvPr id="49" name="Immagine 48" descr="Immagine che contiene testo, schermata, bianco e nero&#10;&#10;Descrizione generata automaticamente">
            <a:extLst>
              <a:ext uri="{FF2B5EF4-FFF2-40B4-BE49-F238E27FC236}">
                <a16:creationId xmlns:a16="http://schemas.microsoft.com/office/drawing/2014/main" id="{BFDFC21A-A429-7DF4-91CF-1EEF3424D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453" y="3784925"/>
            <a:ext cx="1609258" cy="904395"/>
          </a:xfrm>
          <a:prstGeom prst="roundRect">
            <a:avLst>
              <a:gd name="adj" fmla="val 32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277BCC27-80B2-2CDA-30A6-488F1F155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Studi e formazione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1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EDC586E-FFB1-D0FE-C78A-21EF92EC86BF}"/>
              </a:ext>
            </a:extLst>
          </p:cNvPr>
          <p:cNvSpPr/>
          <p:nvPr/>
        </p:nvSpPr>
        <p:spPr>
          <a:xfrm>
            <a:off x="2436404" y="2656441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57432BE4-86A4-2253-FB21-6E0910AB9FC3}"/>
              </a:ext>
            </a:extLst>
          </p:cNvPr>
          <p:cNvSpPr/>
          <p:nvPr/>
        </p:nvSpPr>
        <p:spPr>
          <a:xfrm>
            <a:off x="2436404" y="2430928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Hard skill</a:t>
            </a:r>
          </a:p>
        </p:txBody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BA23F7F2-5611-C440-2995-3FA1753CE503}"/>
              </a:ext>
            </a:extLst>
          </p:cNvPr>
          <p:cNvSpPr/>
          <p:nvPr/>
        </p:nvSpPr>
        <p:spPr>
          <a:xfrm>
            <a:off x="2436404" y="3776219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3444BE49-DC55-F1C1-F708-2B7F220E5842}"/>
              </a:ext>
            </a:extLst>
          </p:cNvPr>
          <p:cNvSpPr/>
          <p:nvPr/>
        </p:nvSpPr>
        <p:spPr>
          <a:xfrm>
            <a:off x="2436404" y="3550706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Soft skill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CA32FD02-784E-FBAC-2B3D-E35B3CBB5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2912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Fusce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rutrum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elementum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blandit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viverra,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orci,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accumsan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vitae. Donec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urna.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dui vitae, cursus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Nunc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 ornare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maximus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eleifend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hendrerit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imperdiet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molestie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massa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interdum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id,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gravida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et odio.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eros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lacinia nunc.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porta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ex,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convallis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porttitor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cursus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ullamcorper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vehicula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massa.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Aenean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arcu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dignissim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Vivamus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odio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luctus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finibus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vulputate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Descrizione della funzione operativa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1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EBEB8B9D-6ABF-8863-554F-BBCD28479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Studi e formazione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2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EDC586E-FFB1-D0FE-C78A-21EF92EC86BF}"/>
              </a:ext>
            </a:extLst>
          </p:cNvPr>
          <p:cNvSpPr/>
          <p:nvPr/>
        </p:nvSpPr>
        <p:spPr>
          <a:xfrm>
            <a:off x="2436404" y="2656441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57432BE4-86A4-2253-FB21-6E0910AB9FC3}"/>
              </a:ext>
            </a:extLst>
          </p:cNvPr>
          <p:cNvSpPr/>
          <p:nvPr/>
        </p:nvSpPr>
        <p:spPr>
          <a:xfrm>
            <a:off x="2436404" y="2430928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Hard skill</a:t>
            </a:r>
          </a:p>
        </p:txBody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BA23F7F2-5611-C440-2995-3FA1753CE503}"/>
              </a:ext>
            </a:extLst>
          </p:cNvPr>
          <p:cNvSpPr/>
          <p:nvPr/>
        </p:nvSpPr>
        <p:spPr>
          <a:xfrm>
            <a:off x="2436404" y="3776219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3444BE49-DC55-F1C1-F708-2B7F220E5842}"/>
              </a:ext>
            </a:extLst>
          </p:cNvPr>
          <p:cNvSpPr/>
          <p:nvPr/>
        </p:nvSpPr>
        <p:spPr>
          <a:xfrm>
            <a:off x="2436404" y="3550706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Soft skill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EE59CDCC-4EA6-BBA1-7842-23BF52812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2912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Fusce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rutrum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elementum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blandit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viverra,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orci,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accumsan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vitae. Donec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pretium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urna.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dui vitae, cursus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Nunc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 ornare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mauris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vitae,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maximus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rhoncus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eleifend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hendrerit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imperdiet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Suspendisse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molestie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massa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Maecenas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pharetra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interdum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magna id,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gravida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et odio.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justo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eros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lacinia nunc.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porta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nibh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ex, 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lacus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convallis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pulvinar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euismod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porttitor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facilisis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tellus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Vestibulum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cursus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ullamcorper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mi. Donec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semper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vehicula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massa.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Aenean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arcu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dignissim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tortor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Vivamus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tincidunt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odio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scelerisque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tempus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Nullam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luctus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volutpat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finibus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vulputate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l">
              <a:lnSpc>
                <a:spcPts val="1440"/>
              </a:lnSpc>
            </a:pPr>
            <a:endParaRPr lang="it-IT" sz="900" b="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Descrizione della funzione operativa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2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53972080-9585-768C-ED4C-EBA8EA50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404" y="1536663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436404" y="1311150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Studi e formazione</a:t>
            </a:r>
          </a:p>
        </p:txBody>
      </p:sp>
      <p:sp>
        <p:nvSpPr>
          <p:cNvPr id="15" name="Shape 12"/>
          <p:cNvSpPr/>
          <p:nvPr/>
        </p:nvSpPr>
        <p:spPr>
          <a:xfrm>
            <a:off x="2258925" y="119063"/>
            <a:ext cx="9525" cy="4968000"/>
          </a:xfrm>
          <a:prstGeom prst="roundRect">
            <a:avLst>
              <a:gd name="adj" fmla="val -9600000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4C856F28-4EE5-1BF8-E22C-5738B1DEEEE8}"/>
              </a:ext>
            </a:extLst>
          </p:cNvPr>
          <p:cNvSpPr/>
          <p:nvPr/>
        </p:nvSpPr>
        <p:spPr>
          <a:xfrm>
            <a:off x="0" y="0"/>
            <a:ext cx="9144001" cy="119063"/>
          </a:xfrm>
          <a:prstGeom prst="roundRect">
            <a:avLst>
              <a:gd name="adj" fmla="val -767997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BF1C9BF6-0D47-AD52-C579-30C66B1928A6}"/>
              </a:ext>
            </a:extLst>
          </p:cNvPr>
          <p:cNvSpPr/>
          <p:nvPr/>
        </p:nvSpPr>
        <p:spPr>
          <a:xfrm>
            <a:off x="0" y="5024438"/>
            <a:ext cx="9144001" cy="119062"/>
          </a:xfrm>
          <a:prstGeom prst="roundRect">
            <a:avLst>
              <a:gd name="adj" fmla="val -768003"/>
            </a:avLst>
          </a:prstGeom>
          <a:solidFill>
            <a:srgbClr val="E1EDE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C3698DE4-91E8-986E-7B5B-73CCAAEE9F9E}"/>
              </a:ext>
            </a:extLst>
          </p:cNvPr>
          <p:cNvSpPr/>
          <p:nvPr/>
        </p:nvSpPr>
        <p:spPr>
          <a:xfrm>
            <a:off x="476251" y="219809"/>
            <a:ext cx="1825804" cy="66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3600" b="0" kern="0" spc="-36" dirty="0">
                <a:solidFill>
                  <a:srgbClr val="E1EDE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Profilo 3</a:t>
            </a:r>
            <a:endParaRPr lang="en-US" sz="3600" dirty="0">
              <a:solidFill>
                <a:srgbClr val="E1EDED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87443A-380E-16D3-EB9A-BDCDDE04A595}"/>
              </a:ext>
            </a:extLst>
          </p:cNvPr>
          <p:cNvSpPr txBox="1"/>
          <p:nvPr/>
        </p:nvSpPr>
        <p:spPr>
          <a:xfrm>
            <a:off x="402648" y="828076"/>
            <a:ext cx="168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0BC8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Nome</a:t>
            </a: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EDC586E-FFB1-D0FE-C78A-21EF92EC86BF}"/>
              </a:ext>
            </a:extLst>
          </p:cNvPr>
          <p:cNvSpPr/>
          <p:nvPr/>
        </p:nvSpPr>
        <p:spPr>
          <a:xfrm>
            <a:off x="2436404" y="2656441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57432BE4-86A4-2253-FB21-6E0910AB9FC3}"/>
              </a:ext>
            </a:extLst>
          </p:cNvPr>
          <p:cNvSpPr/>
          <p:nvPr/>
        </p:nvSpPr>
        <p:spPr>
          <a:xfrm>
            <a:off x="2436404" y="2430928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Hard skill</a:t>
            </a:r>
          </a:p>
        </p:txBody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BA23F7F2-5611-C440-2995-3FA1753CE503}"/>
              </a:ext>
            </a:extLst>
          </p:cNvPr>
          <p:cNvSpPr/>
          <p:nvPr/>
        </p:nvSpPr>
        <p:spPr>
          <a:xfrm>
            <a:off x="2436404" y="3776219"/>
            <a:ext cx="6509502" cy="736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sed do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labore et dolore magna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exercitation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nisi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ea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Duis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irure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reprehenderit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voluptate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esse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cillum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dolore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fugiat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nulla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pariatur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Excepteur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occaecat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cupidatat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non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proident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culpa qui officia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deserunt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mollit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anim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 est </a:t>
            </a:r>
            <a:r>
              <a:rPr lang="it-IT" sz="9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laborum</a:t>
            </a:r>
            <a:r>
              <a:rPr lang="it-IT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3444BE49-DC55-F1C1-F708-2B7F220E5842}"/>
              </a:ext>
            </a:extLst>
          </p:cNvPr>
          <p:cNvSpPr/>
          <p:nvPr/>
        </p:nvSpPr>
        <p:spPr>
          <a:xfrm>
            <a:off x="2436404" y="3550706"/>
            <a:ext cx="604174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Soft skill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E1A998F-90E7-44F9-64F6-9A737BFB0ACD}"/>
              </a:ext>
            </a:extLst>
          </p:cNvPr>
          <p:cNvSpPr/>
          <p:nvPr/>
        </p:nvSpPr>
        <p:spPr>
          <a:xfrm>
            <a:off x="488895" y="4124683"/>
            <a:ext cx="277813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800" b="1" kern="0" spc="240" dirty="0">
                <a:solidFill>
                  <a:srgbClr val="50BC8C"/>
                </a:solidFill>
                <a:latin typeface="Gotham Narrow Black" pitchFamily="50" charset="0"/>
                <a:ea typeface="Karla" pitchFamily="34" charset="-122"/>
                <a:cs typeface="Karla" pitchFamily="34" charset="-120"/>
              </a:rPr>
              <a:t>La Banca del futuro</a:t>
            </a:r>
            <a:endParaRPr lang="en-US" sz="800" dirty="0">
              <a:solidFill>
                <a:srgbClr val="50BC8C"/>
              </a:solidFill>
              <a:latin typeface="Gotham Narrow Black" pitchFamily="50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8BBB79B0-4E46-319F-F31D-99FDE0C22BF2}"/>
              </a:ext>
            </a:extLst>
          </p:cNvPr>
          <p:cNvSpPr/>
          <p:nvPr/>
        </p:nvSpPr>
        <p:spPr>
          <a:xfrm>
            <a:off x="488896" y="4335272"/>
            <a:ext cx="283157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Progetto di orientamento</a:t>
            </a:r>
          </a:p>
          <a:p>
            <a:pPr algn="l">
              <a:lnSpc>
                <a:spcPts val="900"/>
              </a:lnSpc>
            </a:pPr>
            <a:r>
              <a:rPr lang="en-US" sz="400" kern="0" spc="240" dirty="0">
                <a:solidFill>
                  <a:srgbClr val="50BC8C"/>
                </a:solidFill>
                <a:latin typeface="Gotham Narrow Light" pitchFamily="50" charset="0"/>
                <a:ea typeface="Karla" pitchFamily="34" charset="-122"/>
                <a:cs typeface="Heebo Thin" panose="00000300000000000000" pitchFamily="2" charset="-79"/>
              </a:rPr>
              <a:t>ai lavori green</a:t>
            </a:r>
            <a:endParaRPr lang="en-US" sz="400" dirty="0">
              <a:solidFill>
                <a:srgbClr val="50BC8C"/>
              </a:solidFill>
              <a:latin typeface="Gotham Narrow Light" pitchFamily="50" charset="0"/>
              <a:cs typeface="Heebo Thin" panose="00000300000000000000" pitchFamily="2" charset="-79"/>
            </a:endParaRPr>
          </a:p>
        </p:txBody>
      </p:sp>
      <p:pic>
        <p:nvPicPr>
          <p:cNvPr id="2" name="Immagine 1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22B5602A-B683-C260-3ECD-A0D4D494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" y="3808838"/>
            <a:ext cx="957958" cy="2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6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3444</Words>
  <Application>Microsoft Office PowerPoint</Application>
  <PresentationFormat>Presentazione su schermo (16:9)</PresentationFormat>
  <Paragraphs>177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Gotham Narrow Black</vt:lpstr>
      <vt:lpstr>Gotham Narrow Light</vt:lpstr>
      <vt:lpstr>Roboto Black</vt:lpstr>
      <vt:lpstr>Roboto Light</vt:lpstr>
      <vt:lpstr>Roboto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>PptxGenJS Presentation</dc:subject>
  <dc:creator>Pitch Software GmbH</dc:creator>
  <cp:lastModifiedBy>Debora Avella</cp:lastModifiedBy>
  <cp:revision>14</cp:revision>
  <dcterms:created xsi:type="dcterms:W3CDTF">2023-07-24T07:03:28Z</dcterms:created>
  <dcterms:modified xsi:type="dcterms:W3CDTF">2024-05-23T07:32:58Z</dcterms:modified>
</cp:coreProperties>
</file>