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7" r:id="rId3"/>
    <p:sldId id="265" r:id="rId4"/>
    <p:sldId id="278" r:id="rId5"/>
    <p:sldId id="266" r:id="rId6"/>
    <p:sldId id="269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8288000" cy="10287000"/>
  <p:notesSz cx="18288000" cy="10287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17255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17255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1" i="0">
                <a:solidFill>
                  <a:srgbClr val="17255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3299" y="474509"/>
            <a:ext cx="4564380" cy="802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1" i="0">
                <a:solidFill>
                  <a:srgbClr val="17255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33339" y="3421029"/>
            <a:ext cx="15021321" cy="6271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009601" y="5476572"/>
            <a:ext cx="12387580" cy="1654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sz="2850" b="1" spc="60" dirty="0">
                <a:solidFill>
                  <a:srgbClr val="17255E"/>
                </a:solidFill>
                <a:latin typeface="Trebuchet MS"/>
                <a:cs typeface="Trebuchet MS"/>
              </a:rPr>
              <a:t>ENGIE </a:t>
            </a:r>
            <a:r>
              <a:rPr sz="2850" b="1" spc="-30" dirty="0">
                <a:solidFill>
                  <a:srgbClr val="17255E"/>
                </a:solidFill>
                <a:latin typeface="Trebuchet MS"/>
                <a:cs typeface="Trebuchet MS"/>
              </a:rPr>
              <a:t>vi</a:t>
            </a:r>
            <a:r>
              <a:rPr sz="2850" b="1" spc="-25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35" dirty="0">
                <a:solidFill>
                  <a:srgbClr val="17255E"/>
                </a:solidFill>
                <a:latin typeface="Trebuchet MS"/>
                <a:cs typeface="Trebuchet MS"/>
              </a:rPr>
              <a:t>lancia </a:t>
            </a:r>
            <a:r>
              <a:rPr sz="2850" b="1" spc="70" dirty="0">
                <a:solidFill>
                  <a:srgbClr val="17255E"/>
                </a:solidFill>
                <a:latin typeface="Trebuchet MS"/>
                <a:cs typeface="Trebuchet MS"/>
              </a:rPr>
              <a:t>con </a:t>
            </a:r>
            <a:r>
              <a:rPr sz="2850" b="1" spc="90" dirty="0">
                <a:solidFill>
                  <a:srgbClr val="17255E"/>
                </a:solidFill>
                <a:latin typeface="Trebuchet MS"/>
                <a:cs typeface="Trebuchet MS"/>
              </a:rPr>
              <a:t>curiosità </a:t>
            </a:r>
            <a:r>
              <a:rPr sz="2850" b="1" spc="125" dirty="0">
                <a:solidFill>
                  <a:srgbClr val="17255E"/>
                </a:solidFill>
                <a:latin typeface="Trebuchet MS"/>
                <a:cs typeface="Trebuchet MS"/>
              </a:rPr>
              <a:t>questa </a:t>
            </a:r>
            <a:r>
              <a:rPr sz="2850" b="1" spc="95" dirty="0">
                <a:solidFill>
                  <a:srgbClr val="17255E"/>
                </a:solidFill>
                <a:latin typeface="Trebuchet MS"/>
                <a:cs typeface="Trebuchet MS"/>
              </a:rPr>
              <a:t>sfida, </a:t>
            </a:r>
            <a:r>
              <a:rPr sz="2850" b="1" dirty="0">
                <a:solidFill>
                  <a:srgbClr val="17255E"/>
                </a:solidFill>
                <a:latin typeface="Trebuchet MS"/>
                <a:cs typeface="Trebuchet MS"/>
              </a:rPr>
              <a:t>non</a:t>
            </a:r>
            <a:r>
              <a:rPr sz="2850" b="1" spc="5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00" dirty="0">
                <a:solidFill>
                  <a:srgbClr val="17255E"/>
                </a:solidFill>
                <a:latin typeface="Trebuchet MS"/>
                <a:cs typeface="Trebuchet MS"/>
              </a:rPr>
              <a:t>vediamo </a:t>
            </a:r>
            <a:r>
              <a:rPr sz="2850" b="1" spc="25" dirty="0">
                <a:solidFill>
                  <a:srgbClr val="17255E"/>
                </a:solidFill>
                <a:latin typeface="Trebuchet MS"/>
                <a:cs typeface="Trebuchet MS"/>
              </a:rPr>
              <a:t>l’ora</a:t>
            </a:r>
            <a:r>
              <a:rPr sz="2850" b="1" spc="3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65" dirty="0">
                <a:solidFill>
                  <a:srgbClr val="17255E"/>
                </a:solidFill>
                <a:latin typeface="Trebuchet MS"/>
                <a:cs typeface="Trebuchet MS"/>
              </a:rPr>
              <a:t>di </a:t>
            </a:r>
            <a:r>
              <a:rPr sz="2850" b="1" spc="7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50" dirty="0">
                <a:solidFill>
                  <a:srgbClr val="17255E"/>
                </a:solidFill>
                <a:latin typeface="Trebuchet MS"/>
                <a:cs typeface="Trebuchet MS"/>
              </a:rPr>
              <a:t>vedere</a:t>
            </a:r>
            <a:r>
              <a:rPr sz="2850" b="1" spc="55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90" dirty="0">
                <a:solidFill>
                  <a:srgbClr val="17255E"/>
                </a:solidFill>
                <a:latin typeface="Trebuchet MS"/>
                <a:cs typeface="Trebuchet MS"/>
              </a:rPr>
              <a:t>come</a:t>
            </a:r>
            <a:r>
              <a:rPr sz="2850" b="1" spc="95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70" dirty="0">
                <a:solidFill>
                  <a:srgbClr val="17255E"/>
                </a:solidFill>
                <a:latin typeface="Trebuchet MS"/>
                <a:cs typeface="Trebuchet MS"/>
              </a:rPr>
              <a:t>dei</a:t>
            </a:r>
            <a:r>
              <a:rPr sz="2850" b="1" spc="75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25" dirty="0">
                <a:solidFill>
                  <a:srgbClr val="17255E"/>
                </a:solidFill>
                <a:latin typeface="Trebuchet MS"/>
                <a:cs typeface="Trebuchet MS"/>
              </a:rPr>
              <a:t>ragazzi</a:t>
            </a:r>
            <a:r>
              <a:rPr sz="2850" b="1" spc="13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14" dirty="0">
                <a:solidFill>
                  <a:srgbClr val="17255E"/>
                </a:solidFill>
                <a:latin typeface="Trebuchet MS"/>
                <a:cs typeface="Trebuchet MS"/>
              </a:rPr>
              <a:t>giovani</a:t>
            </a:r>
            <a:r>
              <a:rPr sz="2850" b="1" spc="12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45" dirty="0">
                <a:solidFill>
                  <a:srgbClr val="17255E"/>
                </a:solidFill>
                <a:latin typeface="Trebuchet MS"/>
                <a:cs typeface="Trebuchet MS"/>
              </a:rPr>
              <a:t>interpretano</a:t>
            </a:r>
            <a:r>
              <a:rPr sz="2850" b="1" spc="5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25" dirty="0">
                <a:solidFill>
                  <a:srgbClr val="17255E"/>
                </a:solidFill>
                <a:latin typeface="Trebuchet MS"/>
                <a:cs typeface="Trebuchet MS"/>
              </a:rPr>
              <a:t>la</a:t>
            </a:r>
            <a:r>
              <a:rPr sz="2850" b="1" spc="13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65" dirty="0">
                <a:solidFill>
                  <a:srgbClr val="17255E"/>
                </a:solidFill>
                <a:latin typeface="Trebuchet MS"/>
                <a:cs typeface="Trebuchet MS"/>
              </a:rPr>
              <a:t>sfida</a:t>
            </a:r>
            <a:r>
              <a:rPr sz="2850" b="1" spc="17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105" dirty="0">
                <a:solidFill>
                  <a:srgbClr val="17255E"/>
                </a:solidFill>
                <a:latin typeface="Trebuchet MS"/>
                <a:cs typeface="Trebuchet MS"/>
              </a:rPr>
              <a:t>della </a:t>
            </a:r>
            <a:r>
              <a:rPr sz="2850" b="1" spc="11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60" dirty="0">
                <a:solidFill>
                  <a:srgbClr val="17255E"/>
                </a:solidFill>
                <a:latin typeface="Trebuchet MS"/>
                <a:cs typeface="Trebuchet MS"/>
              </a:rPr>
              <a:t>transizione</a:t>
            </a:r>
            <a:r>
              <a:rPr sz="2850" b="1" spc="20" dirty="0">
                <a:solidFill>
                  <a:srgbClr val="17255E"/>
                </a:solidFill>
                <a:latin typeface="Trebuchet MS"/>
                <a:cs typeface="Trebuchet MS"/>
              </a:rPr>
              <a:t> </a:t>
            </a:r>
            <a:r>
              <a:rPr sz="2850" b="1" spc="80" dirty="0">
                <a:solidFill>
                  <a:srgbClr val="17255E"/>
                </a:solidFill>
                <a:latin typeface="Trebuchet MS"/>
                <a:cs typeface="Trebuchet MS"/>
              </a:rPr>
              <a:t>energetica.</a:t>
            </a:r>
            <a:endParaRPr sz="2850" dirty="0"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2324100" y="2705100"/>
            <a:ext cx="13639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>
                <a:solidFill>
                  <a:schemeClr val="bg1"/>
                </a:solidFill>
              </a:rPr>
              <a:t>L’Energia del cambiamento </a:t>
            </a:r>
          </a:p>
          <a:p>
            <a:pPr algn="ctr"/>
            <a:r>
              <a:rPr lang="it-IT" sz="9600" dirty="0">
                <a:solidFill>
                  <a:schemeClr val="bg1"/>
                </a:solidFill>
              </a:rPr>
              <a:t>Project Work</a:t>
            </a:r>
          </a:p>
          <a:p>
            <a:endParaRPr lang="it-IT" sz="5400" dirty="0">
              <a:solidFill>
                <a:schemeClr val="bg1"/>
              </a:solidFill>
            </a:endParaRPr>
          </a:p>
          <a:p>
            <a:r>
              <a:rPr lang="it-IT" sz="5400" dirty="0">
                <a:solidFill>
                  <a:schemeClr val="bg1"/>
                </a:solidFill>
              </a:rPr>
              <a:t>Nome e Cognome:</a:t>
            </a:r>
          </a:p>
          <a:p>
            <a:endParaRPr lang="it-IT" sz="5400" dirty="0">
              <a:solidFill>
                <a:schemeClr val="bg1"/>
              </a:solidFill>
            </a:endParaRPr>
          </a:p>
          <a:p>
            <a:r>
              <a:rPr lang="it-IT" sz="5400" dirty="0">
                <a:solidFill>
                  <a:schemeClr val="bg1"/>
                </a:solidFill>
              </a:rPr>
              <a:t>Classe: </a:t>
            </a:r>
          </a:p>
          <a:p>
            <a:endParaRPr lang="it-IT" sz="1200" dirty="0"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crea nuove opportunità lavorative alla comunità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Benessere della comunità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94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garantirà ai cittadini nuovi spazi per: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Benessere della comunità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54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avrà un impatto positivo sull’ambiente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Impatto ambientale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05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produrrà basse emissioni di CO2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Impatto ambientale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9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utilizzerà le risorse naturali in modo sostenibile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Impatto ambientale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07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porta innovazione tecnologica e scientifica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Innovazione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35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52500" y="3664306"/>
            <a:ext cx="1638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Nome progetto:</a:t>
            </a:r>
          </a:p>
          <a:p>
            <a:endParaRPr lang="it-IT" sz="5400" dirty="0">
              <a:solidFill>
                <a:schemeClr val="bg1"/>
              </a:solidFill>
            </a:endParaRPr>
          </a:p>
          <a:p>
            <a:r>
              <a:rPr lang="it-IT" sz="5400" dirty="0" err="1">
                <a:solidFill>
                  <a:schemeClr val="bg1"/>
                </a:solidFill>
              </a:rPr>
              <a:t>SDGs</a:t>
            </a:r>
            <a:r>
              <a:rPr lang="it-IT" sz="5400" dirty="0">
                <a:solidFill>
                  <a:schemeClr val="bg1"/>
                </a:solidFill>
              </a:rPr>
              <a:t> di riferimento (n. Obiettivo dell’Agenda 2030)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3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845310" y="5052364"/>
            <a:ext cx="14597380" cy="2700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b="1" spc="60" dirty="0">
                <a:solidFill>
                  <a:schemeClr val="bg1"/>
                </a:solidFill>
                <a:latin typeface="Trebuchet MS"/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8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Introduzione 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i="1" dirty="0">
                <a:solidFill>
                  <a:schemeClr val="bg1"/>
                </a:solidFill>
              </a:rPr>
              <a:t>Inserisci qui una breve presentazione del tuo progetto, spiegando cos’è e come può essere utile alla comunità. Ricorda: stai cercando di ottenere i fondi del tuo comune per la realizzazione della tua idea. Sii chiaro nella tua descrizione ma allo stesso tempo accattivante!</a:t>
            </a:r>
            <a:endParaRPr lang="it-IT" sz="8800" i="1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4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52500" y="2324100"/>
            <a:ext cx="16383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Budget: </a:t>
            </a:r>
          </a:p>
          <a:p>
            <a:endParaRPr lang="it-IT" sz="5400" dirty="0">
              <a:solidFill>
                <a:schemeClr val="bg1"/>
              </a:solidFill>
            </a:endParaRPr>
          </a:p>
          <a:p>
            <a:r>
              <a:rPr lang="it-IT" sz="5400" dirty="0">
                <a:solidFill>
                  <a:schemeClr val="bg1"/>
                </a:solidFill>
              </a:rPr>
              <a:t>Data inizio progetto:</a:t>
            </a:r>
          </a:p>
          <a:p>
            <a:endParaRPr lang="it-IT" sz="5400" dirty="0">
              <a:solidFill>
                <a:schemeClr val="bg1"/>
              </a:solidFill>
            </a:endParaRPr>
          </a:p>
          <a:p>
            <a:r>
              <a:rPr lang="it-IT" sz="5400" dirty="0">
                <a:solidFill>
                  <a:schemeClr val="bg1"/>
                </a:solidFill>
              </a:rPr>
              <a:t>Data fine progetto: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1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845310" y="5052364"/>
            <a:ext cx="14597380" cy="2700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b="1" spc="60" dirty="0">
                <a:solidFill>
                  <a:schemeClr val="bg1"/>
                </a:solidFill>
                <a:latin typeface="Trebuchet MS"/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8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Obiettivi e finalità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i="1" dirty="0">
                <a:solidFill>
                  <a:schemeClr val="bg1"/>
                </a:solidFill>
              </a:rPr>
              <a:t>Entra nel vivo della presentazione del tuo progetto. Descrivi nel dettaglio quali obiettivi, ambientali e sociali, vuoi raggiungere, e quali sono le esigenze della comunità a cui il progetto potrebbe dare una risposta concreta. </a:t>
            </a:r>
            <a:endParaRPr lang="it-IT" sz="8800" i="1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65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845310" y="5052364"/>
            <a:ext cx="14597380" cy="2700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b="1" spc="60" dirty="0">
                <a:solidFill>
                  <a:schemeClr val="bg1"/>
                </a:solidFill>
                <a:latin typeface="Trebuchet MS"/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8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Attività principali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i="1" dirty="0">
                <a:solidFill>
                  <a:schemeClr val="bg1"/>
                </a:solidFill>
              </a:rPr>
              <a:t>Indica di seguito, in sintesi, le attività principali previste per lo sviluppo del tuo progetto, gli attori coinvolti e le risorse necessarie alla realizzazione.</a:t>
            </a:r>
            <a:endParaRPr lang="it-IT" sz="8800" i="1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5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845310" y="5052364"/>
            <a:ext cx="14597380" cy="2700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b="1" spc="60" dirty="0">
                <a:solidFill>
                  <a:schemeClr val="bg1"/>
                </a:solidFill>
                <a:latin typeface="Trebuchet MS"/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8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Attori coinvolti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i="1" dirty="0">
                <a:solidFill>
                  <a:schemeClr val="bg1"/>
                </a:solidFill>
              </a:rPr>
              <a:t>Indica di seguito, in sintesi, le attività principali previste per lo sviluppo del tuo progetto, gli attori coinvolti e le risorse necessarie alla realizzazione.</a:t>
            </a:r>
            <a:endParaRPr lang="it-IT" sz="8800" i="1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6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845310" y="5052364"/>
            <a:ext cx="14597380" cy="2700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b="1" spc="60" dirty="0">
                <a:solidFill>
                  <a:schemeClr val="bg1"/>
                </a:solidFill>
                <a:latin typeface="Trebuchet MS"/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8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Risorse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i="1" dirty="0">
                <a:solidFill>
                  <a:schemeClr val="bg1"/>
                </a:solidFill>
              </a:rPr>
              <a:t>Indica di seguito, in sintesi, le attività principali previste per lo sviluppo del tuo progetto, gli attori coinvolti e le risorse necessarie alla realizzazione.</a:t>
            </a:r>
            <a:endParaRPr lang="it-IT" sz="8800" i="1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4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62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31A038A5-DC5B-F6C5-D5E1-81FF8CC94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0"/>
          <a:stretch/>
        </p:blipFill>
        <p:spPr>
          <a:xfrm>
            <a:off x="7981950" y="2212258"/>
            <a:ext cx="10306050" cy="8074742"/>
          </a:xfrm>
          <a:prstGeom prst="rect">
            <a:avLst/>
          </a:prstGeom>
        </p:spPr>
      </p:pic>
      <p:pic>
        <p:nvPicPr>
          <p:cNvPr id="11" name="Immagine 10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BB6237C2-CF80-38D2-E0DB-63961A56B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50" b="21650"/>
          <a:stretch/>
        </p:blipFill>
        <p:spPr>
          <a:xfrm flipH="1">
            <a:off x="0" y="2212258"/>
            <a:ext cx="7981950" cy="80747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66800" y="3783954"/>
            <a:ext cx="16383000" cy="493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Il mio progetto contribuisce a migliorare le condizioni di vita e di benessere dei cittadini perché:</a:t>
            </a: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endParaRPr lang="it-IT" sz="2850" spc="60" dirty="0">
              <a:solidFill>
                <a:schemeClr val="bg1"/>
              </a:solidFill>
              <a:cs typeface="Trebuchet MS"/>
            </a:endParaRPr>
          </a:p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lang="it-IT" sz="2850" spc="60" dirty="0">
                <a:solidFill>
                  <a:schemeClr val="bg1"/>
                </a:solidFill>
                <a:cs typeface="Trebuchet M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4" name="Immagine 13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241AB73-96FB-3753-0E00-03DEDEE1D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"/>
            <a:ext cx="3072112" cy="172979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C2226BF-78C3-CF9E-EB62-B468A3981460}"/>
              </a:ext>
            </a:extLst>
          </p:cNvPr>
          <p:cNvSpPr txBox="1"/>
          <p:nvPr/>
        </p:nvSpPr>
        <p:spPr>
          <a:xfrm>
            <a:off x="990600" y="2247900"/>
            <a:ext cx="1638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chemeClr val="bg1"/>
                </a:solidFill>
              </a:rPr>
              <a:t>Benessere della comunità</a:t>
            </a:r>
          </a:p>
        </p:txBody>
      </p:sp>
      <p:pic>
        <p:nvPicPr>
          <p:cNvPr id="3" name="Immagine 2" descr="Immagine che contiene test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26975CEB-3A8D-134C-3C32-E374F05A7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52" y="606406"/>
            <a:ext cx="1894883" cy="1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5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7255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346</Words>
  <Application>Microsoft Office PowerPoint</Application>
  <PresentationFormat>Personalizzato</PresentationFormat>
  <Paragraphs>63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Aptos</vt:lpstr>
      <vt:lpstr>Calibri</vt:lpstr>
      <vt:lpstr>Trebuchet MS</vt:lpstr>
      <vt:lpstr>Verdana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 ED - 01/24</dc:title>
  <dc:creator>lilafrr</dc:creator>
  <cp:keywords>DAF7RRKGhU8,BADZFccet54</cp:keywords>
  <cp:lastModifiedBy>Claudia</cp:lastModifiedBy>
  <cp:revision>8</cp:revision>
  <dcterms:created xsi:type="dcterms:W3CDTF">2024-02-02T11:09:29Z</dcterms:created>
  <dcterms:modified xsi:type="dcterms:W3CDTF">2024-02-02T14:48:16Z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2024-01-29T00:00:00Z</vt:filetime>
  </property>
  <property fmtid="{D5CDD505-2E9C-101B-9397-08002B2CF9AE}" pid="3" name="Creator">
    <vt:lpwstr>Canva</vt:lpwstr>
  </property>
  <property fmtid="{D5CDD505-2E9C-101B-9397-08002B2CF9AE}" pid="4" name="LastSaved">
    <vt:filetime>2024-02-02T00:00:00Z</vt:filetime>
  </property>
</Properties>
</file>