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4"/>
  </p:sldMasterIdLst>
  <p:notesMasterIdLst>
    <p:notesMasterId r:id="rId28"/>
  </p:notesMasterIdLst>
  <p:sldIdLst>
    <p:sldId id="256" r:id="rId5"/>
    <p:sldId id="287" r:id="rId6"/>
    <p:sldId id="275" r:id="rId7"/>
    <p:sldId id="258" r:id="rId8"/>
    <p:sldId id="284" r:id="rId9"/>
    <p:sldId id="259" r:id="rId10"/>
    <p:sldId id="277" r:id="rId11"/>
    <p:sldId id="276" r:id="rId12"/>
    <p:sldId id="260" r:id="rId13"/>
    <p:sldId id="261" r:id="rId14"/>
    <p:sldId id="262" r:id="rId15"/>
    <p:sldId id="265" r:id="rId16"/>
    <p:sldId id="266" r:id="rId17"/>
    <p:sldId id="268" r:id="rId18"/>
    <p:sldId id="269" r:id="rId19"/>
    <p:sldId id="289" r:id="rId20"/>
    <p:sldId id="271" r:id="rId21"/>
    <p:sldId id="278" r:id="rId22"/>
    <p:sldId id="279" r:id="rId23"/>
    <p:sldId id="274" r:id="rId24"/>
    <p:sldId id="286" r:id="rId25"/>
    <p:sldId id="288" r:id="rId26"/>
    <p:sldId id="285" r:id="rId2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EB821-0287-4526-AC36-5148EA9A1067}" type="datetimeFigureOut">
              <a:rPr lang="it-IT" smtClean="0"/>
              <a:t>20/05/2025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B60AF-D03E-4BA8-BF91-D286724862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1104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45E1A-2FB6-56A2-63AC-73D07CE6E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CC209ADD-51B7-5DC9-406A-D9190F9982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A50398DA-A97F-3767-BCF9-03694933FB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97483C3-8235-FB2C-7F04-E27E4C6AD4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2B60AF-D03E-4BA8-BF91-D286724862B9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8591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90F2D-8906-89B8-101D-33530F886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C247366-728B-DCE7-F7CE-A872E8DD61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EC63E4E-9BE7-249A-185D-FDF4D5DF1C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D593BA7-3AFF-4E1C-F563-E75A1D1390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2B60AF-D03E-4BA8-BF91-D286724862B9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6324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F514BE-0ED6-B2DA-89BC-5320B2B6C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0BC63633-0230-4F37-418A-7F38C91FEF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FEBE7214-5C4F-41E9-7A42-924AF26C4A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F917758-7229-D464-A593-8D2D0998C2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2B60AF-D03E-4BA8-BF91-D286724862B9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3520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0D1D8-A89A-777D-729C-CE6176C3F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25B5C841-1F54-EE1F-7B68-3B5762F2AC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E9570D26-436D-5C67-011A-8AF0570ADB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D23C1EE-2F6B-82F8-7F40-28EA8B0E4E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2B60AF-D03E-4BA8-BF91-D286724862B9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3323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DA9C1-2B70-8688-9ED6-3EBEE8C5B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48C6C620-71B5-6D76-539D-874AE7BCF6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5C111479-AE58-F8FF-8ACE-E6DFB87FF5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48E2987-A6AC-D643-026B-A00E43A7D8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2B60AF-D03E-4BA8-BF91-D286724862B9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8784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C231D-57CB-535B-864F-21A10C2DA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B949E982-8EFB-B52F-B0D0-BA453FE409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55C8695C-A552-B91A-243A-5936457795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0D17738-1D2B-3AD4-9070-3527383767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2B60AF-D03E-4BA8-BF91-D286724862B9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82994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73FDD-95AB-2F8F-5E9C-2902E6766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13879EF-9F83-BB38-83B2-CC60901A5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2EB0EBB5-3957-FD12-2BB6-C67ABB35F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1373EB5-9B06-DD1D-D6AB-1AA55590FA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2B60AF-D03E-4BA8-BF91-D286724862B9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6077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C798F5-E3CE-0214-7358-0AAD4A841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685AE35-5111-A1B6-E735-092C024A03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BDCA5D40-F542-F9DF-B239-487F259855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A33769D-E1AC-AABB-EA50-2B827F3F8B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2B60AF-D03E-4BA8-BF91-D286724862B9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3529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E2135B-D67D-A467-259C-89F1FBDF8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8983E66-E7D6-A618-6133-C818F7BFC7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C664106-47A9-6F35-63BF-849A6D16D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D4754B-EB48-2F74-E773-1D2864CC9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D0242DD-927C-9C9B-D41A-84AD1BD7B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107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997EB2-C812-B935-3AD1-235034D6A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BAF0C93-1564-0BFD-C59E-CB4A70D89A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8CEE295-B02C-073B-D3FA-AB3C1B2E4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0BB24F7-1E80-FEC9-FD10-BCF7D3C6B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F9BEACB-3414-B4D1-22B0-00AFD3DE6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730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FC8BB35-69E5-E343-5EED-43C860540B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935FDE9-4E12-93BE-7A21-5BAEDBE314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2064905-69F4-039E-6F1C-4A1E6E561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34A1F8-2260-AF0F-C1B5-DE8BDBA2C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126F3E2-CB5E-14B0-6087-589179C60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35073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FB5C25-2709-592D-2258-C3098F513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5979E1-4570-AB11-0B3F-B4A77EBD77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8D3B25E-F609-5AA0-F5B3-0E1CFBBC3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AA3AA65-98EC-605B-2859-A2B266AB8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71543AC-E3C7-B271-7F5E-4EF32641D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38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4A87CB-7B70-4224-C26B-70BF75A59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99EBA98-769B-8574-F5CB-5EB089406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58DDBC-DA45-64AA-3BFE-D0D17B52E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53CED4-AABE-7BAD-07F1-AF7BDF82B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D2E188-B50D-28DF-C21C-E98239EF7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64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B83D2D-CD14-D53B-A77F-C357E23DB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90F9DF-D52A-BD4A-4587-CFEC576EF7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09B4B39-F7B6-4DC1-D155-926D589CC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77EA5B5-DEEB-D3EA-C3EE-8100A9572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CC76461-1644-388F-B976-91F691043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2AB8CEE-C2FC-75A5-A15C-AD625B463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75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333F84-1720-39DF-E442-81784B727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7E98FDB-B57D-1210-0F66-6AB4DD784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8ABCD6C-CD49-43A9-BE4E-CC3E50070E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F3246E4-78F5-3333-4EF9-32DA4255F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B5905B4-9842-25C7-F65F-540E4C5C41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652631A-E69F-4965-8F0C-5DB22BAD8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76703E9-804B-EB7E-EAA1-91BDBAA82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D2B5EAB-751D-DD57-AF92-9A841A630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312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8579EC-926F-70E6-0359-BC3469489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1A3B2A3-839F-77BC-7079-5D425533A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F547E9E-088C-D2D0-2C23-1A00CC556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DEADCBC-A69C-F7B8-4E8B-2A619D585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597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AC78868-F887-3CD3-6916-BA07791E7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2AE75C2-9283-AEBB-713A-BE39EB246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69A78AA-268F-86F6-09A1-D2F38C01D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158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90D54C-2973-0211-4776-9600CB329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696EE9-295F-4D69-E3E8-6966A216A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96A9653-B7CB-1914-588D-F5FC9D9AEA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9BCB904-6918-454A-ECFE-EA017898B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EA6-7C60-4B02-AE87-00D78D8422AF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746665A-F3AA-076C-1A01-1BCCE67FD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7AF1789-7E41-D556-E3A0-E69F5AF56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495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0F6653-1E0E-54D3-D1C3-4C29B3DED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A4D57B8-6826-B284-9860-9F7B909841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2708217-F31F-A5B3-B9F7-7C8A95AA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F80353C-659A-64E4-B5DC-DF825FB99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5785D74-202A-BCE8-83D5-E41FAB391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16ADF2D-4250-09A8-15EE-9FD34962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977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0528526-6581-7D35-FA46-0C13ACF96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737A99A-BFCA-EC63-02D2-560CBB078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57C1EE-3E10-17A8-BF94-FCA0DC8F94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5/20/2025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A5C92C-07E0-C427-3253-2DF29E725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E133A6-9E57-EEBA-1517-D5C1A8F729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180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9FBCE997-FE12-98DE-2FD4-0EC24BB5C6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A6AB11E8-2DC6-F600-BF17-E1AB651035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942432"/>
            <a:ext cx="9144000" cy="727178"/>
          </a:xfrm>
        </p:spPr>
        <p:txBody>
          <a:bodyPr>
            <a:normAutofit fontScale="90000"/>
          </a:bodyPr>
          <a:lstStyle/>
          <a:p>
            <a:r>
              <a:rPr lang="it-IT" sz="4000" dirty="0"/>
              <a:t>PROJECT WORK</a:t>
            </a:r>
            <a:br>
              <a:rPr lang="it-IT" dirty="0"/>
            </a:br>
            <a:endParaRPr lang="it-IT" dirty="0"/>
          </a:p>
        </p:txBody>
      </p:sp>
      <p:pic>
        <p:nvPicPr>
          <p:cNvPr id="5" name="Immagine 4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8E979DCC-5DA8-E72A-268C-C5BB539953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sp>
        <p:nvSpPr>
          <p:cNvPr id="3" name="Sottotitolo 2">
            <a:extLst>
              <a:ext uri="{FF2B5EF4-FFF2-40B4-BE49-F238E27FC236}">
                <a16:creationId xmlns:a16="http://schemas.microsoft.com/office/drawing/2014/main" id="{3D510135-83C8-DE4E-B99F-BA88A0D1C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5129130"/>
            <a:ext cx="10058400" cy="172887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>
                <a:solidFill>
                  <a:schemeClr val="tx1"/>
                </a:solidFill>
                <a:latin typeface="+mn-lt"/>
              </a:rPr>
              <a:t>Classe:</a:t>
            </a:r>
          </a:p>
          <a:p>
            <a:r>
              <a:rPr lang="it-IT" dirty="0">
                <a:solidFill>
                  <a:schemeClr val="tx1"/>
                </a:solidFill>
                <a:latin typeface="+mn-lt"/>
              </a:rPr>
              <a:t>Anno Scolastico:</a:t>
            </a:r>
          </a:p>
          <a:p>
            <a:endParaRPr lang="it-IT" dirty="0"/>
          </a:p>
        </p:txBody>
      </p:sp>
      <p:pic>
        <p:nvPicPr>
          <p:cNvPr id="8" name="Immagine 7" descr="Immagine che contiene nero, oscurità&#10;&#10;Il contenuto generato dall'IA potrebbe non essere corretto.">
            <a:extLst>
              <a:ext uri="{FF2B5EF4-FFF2-40B4-BE49-F238E27FC236}">
                <a16:creationId xmlns:a16="http://schemas.microsoft.com/office/drawing/2014/main" id="{72B17445-9DF8-EC7C-F8AE-EFF6331A8D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7902" y="1454560"/>
            <a:ext cx="5414698" cy="2073462"/>
          </a:xfrm>
          <a:prstGeom prst="rect">
            <a:avLst/>
          </a:prstGeom>
        </p:spPr>
      </p:pic>
      <p:pic>
        <p:nvPicPr>
          <p:cNvPr id="10" name="Immagine 9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389FDBC7-62CB-B401-DCE8-4C2F14C9CA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1390" y="81610"/>
            <a:ext cx="1469219" cy="1188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791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4D220-6F7F-4BCB-55B0-F09B9F08A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F992200D-BF92-DB66-EC16-D0E88AAA2E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32D7FEBA-0008-AE1C-D393-AD8C917BE9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DA62FE3B-83CD-B595-97BA-A859DBCBA8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EAD60D-25A7-6F27-350D-1316DC33E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936626"/>
            <a:ext cx="10058400" cy="5415013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24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 quali ambiti utilizzi più frequentemente strumenti basati su IA? </a:t>
            </a:r>
            <a:endParaRPr lang="it-IT" sz="2400" b="1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(scelte multiple)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endParaRPr lang="it-IT" sz="12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buSzPct val="100000"/>
              <a:tabLst>
                <a:tab pos="457200" algn="l"/>
              </a:tabLst>
            </a:pPr>
            <a:r>
              <a:rPr lang="it-IT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Studio o ricerca scolastica/universitaria</a:t>
            </a:r>
          </a:p>
          <a:p>
            <a:pPr>
              <a:lnSpc>
                <a:spcPct val="107000"/>
              </a:lnSpc>
              <a:spcBef>
                <a:spcPts val="0"/>
              </a:spcBef>
              <a:buSzPct val="100000"/>
              <a:tabLst>
                <a:tab pos="457200" algn="l"/>
              </a:tabLst>
            </a:pPr>
            <a:r>
              <a:rPr lang="it-IT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Lavoro</a:t>
            </a:r>
          </a:p>
          <a:p>
            <a:pPr>
              <a:lnSpc>
                <a:spcPct val="107000"/>
              </a:lnSpc>
              <a:spcBef>
                <a:spcPts val="0"/>
              </a:spcBef>
              <a:buSzPct val="100000"/>
              <a:tabLst>
                <a:tab pos="457200" algn="l"/>
              </a:tabLst>
            </a:pPr>
            <a:r>
              <a:rPr lang="it-IT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Gestione del tempo / pianificazione</a:t>
            </a:r>
          </a:p>
          <a:p>
            <a:pPr>
              <a:lnSpc>
                <a:spcPct val="107000"/>
              </a:lnSpc>
              <a:spcBef>
                <a:spcPts val="0"/>
              </a:spcBef>
              <a:buSzPct val="100000"/>
              <a:tabLst>
                <a:tab pos="457200" algn="l"/>
              </a:tabLst>
            </a:pPr>
            <a:r>
              <a:rPr lang="it-IT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Intrattenimento (video, musica, giochi)</a:t>
            </a:r>
          </a:p>
          <a:p>
            <a:pPr>
              <a:lnSpc>
                <a:spcPct val="107000"/>
              </a:lnSpc>
              <a:spcBef>
                <a:spcPts val="0"/>
              </a:spcBef>
              <a:buSzPct val="100000"/>
              <a:tabLst>
                <a:tab pos="457200" algn="l"/>
              </a:tabLst>
            </a:pPr>
            <a:r>
              <a:rPr lang="it-IT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Social network (feed personalizzati, filtri, ecc.</a:t>
            </a:r>
          </a:p>
          <a:p>
            <a:pPr>
              <a:lnSpc>
                <a:spcPct val="107000"/>
              </a:lnSpc>
              <a:spcBef>
                <a:spcPts val="0"/>
              </a:spcBef>
              <a:buSzPct val="100000"/>
              <a:tabLst>
                <a:tab pos="457200" algn="l"/>
              </a:tabLst>
            </a:pPr>
            <a:r>
              <a:rPr lang="it-IT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Comunicazione (traduttori automatici, scrittura assistita)</a:t>
            </a:r>
          </a:p>
          <a:p>
            <a:pPr>
              <a:lnSpc>
                <a:spcPct val="107000"/>
              </a:lnSpc>
              <a:spcBef>
                <a:spcPts val="0"/>
              </a:spcBef>
              <a:buSzPct val="100000"/>
              <a:tabLst>
                <a:tab pos="457200" algn="l"/>
              </a:tabLst>
            </a:pPr>
            <a:r>
              <a:rPr lang="it-IT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Salute e benessere (app fitness, sonno, alimentazione)</a:t>
            </a:r>
          </a:p>
          <a:p>
            <a:pPr>
              <a:lnSpc>
                <a:spcPct val="107000"/>
              </a:lnSpc>
              <a:spcBef>
                <a:spcPts val="0"/>
              </a:spcBef>
              <a:buSzPct val="100000"/>
              <a:tabLst>
                <a:tab pos="457200" algn="l"/>
              </a:tabLst>
            </a:pPr>
            <a:r>
              <a:rPr lang="it-IT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Domotica / casa smart (termostati, luci, elettrodomestici)</a:t>
            </a:r>
          </a:p>
        </p:txBody>
      </p:sp>
    </p:spTree>
    <p:extLst>
      <p:ext uri="{BB962C8B-B14F-4D97-AF65-F5344CB8AC3E}">
        <p14:creationId xmlns:p14="http://schemas.microsoft.com/office/powerpoint/2010/main" val="2479141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09AD5-58FC-52CC-F7FA-1C50A7834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A8F8E4D0-3289-20B0-4C50-BE3D1C8925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FB46F508-E5A1-A6C4-5E68-A30EB25CD4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8E31485D-DB88-7D96-692D-D0598DD273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6ED3A8-9040-2FA6-20E4-FC9EBA947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148083"/>
            <a:ext cx="10058400" cy="428959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it-IT" sz="9600" b="1" dirty="0"/>
              <a:t>Hai mai utilizzato ChatGPT, Bard, </a:t>
            </a:r>
            <a:r>
              <a:rPr lang="it-IT" sz="9600" b="1" dirty="0" err="1"/>
              <a:t>Copilot</a:t>
            </a:r>
            <a:r>
              <a:rPr lang="it-IT" sz="9600" b="1" dirty="0"/>
              <a:t> o simili?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Sì, frequentemente : ___________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Qualche volta : ___________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Mai : ___________</a:t>
            </a:r>
          </a:p>
          <a:p>
            <a:pPr marL="0" indent="0">
              <a:buNone/>
            </a:pPr>
            <a:endParaRPr lang="it-IT" sz="9600" b="1" dirty="0"/>
          </a:p>
          <a:p>
            <a:pPr marL="0" indent="0">
              <a:buNone/>
            </a:pPr>
            <a:r>
              <a:rPr lang="it-IT" sz="9600" b="1" dirty="0"/>
              <a:t>Se sì, per quale scopo principalmente?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Studio o scrittura : ___________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Intrattenimento o curiosità : ___________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Lavoro o produttività : ___________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Altro: ___________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78248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6D771-FC43-AF48-8A90-BD2C7C149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D8783D6E-594F-B19A-EC04-03128AC057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1C0397C5-BD3C-D610-B5EF-B16F68D738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1F5F5F0A-BF5B-2D16-6367-87377C1E7F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C72B80-BBDE-DDA0-0CAD-16CB1F899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148083"/>
            <a:ext cx="10058400" cy="402336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it-IT" sz="9600" b="1" dirty="0"/>
              <a:t>Ti capita di modificare un testo generato dall’IA prima di usarlo?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Sì, sempre _____ 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A volte _____ 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No, lo uso così com’è _____ %</a:t>
            </a:r>
          </a:p>
          <a:p>
            <a:pPr marL="0" indent="0">
              <a:buNone/>
            </a:pPr>
            <a:endParaRPr lang="it-IT" sz="9600" dirty="0"/>
          </a:p>
          <a:p>
            <a:pPr marL="0" indent="0">
              <a:buNone/>
            </a:pPr>
            <a:r>
              <a:rPr lang="it-IT" sz="9600" b="1" dirty="0"/>
              <a:t>Usi app di fotoritocco con filtri IA (es. </a:t>
            </a:r>
            <a:r>
              <a:rPr lang="it-IT" sz="9600" b="1" dirty="0" err="1"/>
              <a:t>FaceApp</a:t>
            </a:r>
            <a:r>
              <a:rPr lang="it-IT" sz="9600" b="1" dirty="0"/>
              <a:t>, </a:t>
            </a:r>
            <a:r>
              <a:rPr lang="it-IT" sz="9600" b="1" dirty="0" err="1"/>
              <a:t>Lensa</a:t>
            </a:r>
            <a:r>
              <a:rPr lang="it-IT" sz="9600" b="1" dirty="0"/>
              <a:t> AI)?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Sì _____ 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No _____ 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Non saprei _____ %</a:t>
            </a:r>
          </a:p>
          <a:p>
            <a:pPr marL="0" indent="0">
              <a:buNone/>
            </a:pPr>
            <a:endParaRPr lang="it-IT" sz="8800" dirty="0"/>
          </a:p>
        </p:txBody>
      </p:sp>
    </p:spTree>
    <p:extLst>
      <p:ext uri="{BB962C8B-B14F-4D97-AF65-F5344CB8AC3E}">
        <p14:creationId xmlns:p14="http://schemas.microsoft.com/office/powerpoint/2010/main" val="784658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5D0C4-3574-60A4-BBED-6954F39B0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D24F64BB-A29E-042B-8FDE-A3DB5A58E7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3F4FB5F2-2F26-C13B-9713-0B705B7C0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A2B3F55D-8EEB-354F-883B-1257D625D6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288F00-7445-2710-E004-93CDDBA37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113159"/>
            <a:ext cx="10058400" cy="402336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it-IT" sz="7400" b="1" dirty="0"/>
              <a:t>Hai mai interagito con chatbot per servizi clienti?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7400" dirty="0"/>
              <a:t>Sì, spesso: _____ 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7400" dirty="0"/>
              <a:t>Qualche volta: _____ 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7400" dirty="0"/>
              <a:t>Mai: _____ %</a:t>
            </a:r>
          </a:p>
          <a:p>
            <a:pPr marL="0" indent="0">
              <a:buNone/>
            </a:pPr>
            <a:endParaRPr lang="it-IT" sz="7400" b="1" dirty="0"/>
          </a:p>
          <a:p>
            <a:pPr marL="0" indent="0">
              <a:buNone/>
            </a:pPr>
            <a:r>
              <a:rPr lang="it-IT" sz="7400" b="1" dirty="0"/>
              <a:t>Conosci o usi assistenti vocali (es. Siri, Google Assistant, Alexa)?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7400" dirty="0"/>
              <a:t>Sì, quotidianamente: _____ 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7400" dirty="0"/>
              <a:t>Raramente: _____ 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7400" dirty="0"/>
              <a:t>Mai: _____ %</a:t>
            </a:r>
          </a:p>
          <a:p>
            <a:pPr marL="0" indent="0">
              <a:buNone/>
            </a:pPr>
            <a:endParaRPr lang="it-IT" sz="8000" dirty="0"/>
          </a:p>
        </p:txBody>
      </p:sp>
    </p:spTree>
    <p:extLst>
      <p:ext uri="{BB962C8B-B14F-4D97-AF65-F5344CB8AC3E}">
        <p14:creationId xmlns:p14="http://schemas.microsoft.com/office/powerpoint/2010/main" val="2699553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5ABE6-C74E-1262-1EB2-517EF683F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74E44858-8631-CA97-BCFA-A30BD2D42D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492D0A78-A291-670D-6446-1193DA70AD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CAFDEBDA-F82B-919E-9582-2ED8038F9C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576E4D-5207-B97C-C8CC-EDD846F5D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028066"/>
            <a:ext cx="10058400" cy="431909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it-IT" sz="2400" b="1" dirty="0"/>
              <a:t>Usi l’IA per prendere decisioni? </a:t>
            </a:r>
            <a:r>
              <a:rPr lang="it-IT" sz="1200" b="1" dirty="0"/>
              <a:t>(es. scegliere un film, ristorante, percorso)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Sì, frequentemente: 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A volte, senza pensarci: 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No, preferisco decidere da solo/a: _____ %</a:t>
            </a:r>
          </a:p>
          <a:p>
            <a:pPr marL="0" indent="0">
              <a:spcBef>
                <a:spcPts val="600"/>
              </a:spcBef>
              <a:buNone/>
            </a:pPr>
            <a:endParaRPr lang="it-IT" sz="2400" b="1" dirty="0"/>
          </a:p>
          <a:p>
            <a:pPr marL="0" indent="0">
              <a:spcBef>
                <a:spcPts val="600"/>
              </a:spcBef>
              <a:buNone/>
            </a:pPr>
            <a:r>
              <a:rPr lang="it-IT" sz="2400" b="1" dirty="0"/>
              <a:t>Ti affidi ad algoritmi di raccomandazione </a:t>
            </a:r>
            <a:r>
              <a:rPr lang="it-IT" sz="1200" b="1" dirty="0"/>
              <a:t>(Netflix, YouTube, Spotify)</a:t>
            </a:r>
            <a:r>
              <a:rPr lang="it-IT" sz="2400" b="1" dirty="0"/>
              <a:t>?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Sì, spesso: 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Non ci penso ma probabilmente sì: 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No: _____ %</a:t>
            </a:r>
          </a:p>
        </p:txBody>
      </p:sp>
    </p:spTree>
    <p:extLst>
      <p:ext uri="{BB962C8B-B14F-4D97-AF65-F5344CB8AC3E}">
        <p14:creationId xmlns:p14="http://schemas.microsoft.com/office/powerpoint/2010/main" val="4223901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DE645-E15A-87F0-D473-4412504DF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8C98A074-AA22-37C7-9DC5-998F50E240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D13E8054-D6B9-54AD-7F02-C91F6FFBDB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76AB4640-93DD-E91E-5B09-760D2932BA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52C64E-278F-09F3-059F-E050A2C8A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036109"/>
            <a:ext cx="10058400" cy="4023360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it-IT" sz="2400" b="1" dirty="0"/>
              <a:t>L’IA ti ha mai aiutato a imparare qualcosa di nuovo?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Sì: 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No: 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Non saprei: 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0" indent="0">
              <a:spcBef>
                <a:spcPts val="600"/>
              </a:spcBef>
              <a:buNone/>
            </a:pPr>
            <a:r>
              <a:rPr lang="it-IT" sz="2400" b="1" dirty="0"/>
              <a:t>Ti piacerebbe seguire un corso per comprendere meglio l’IA?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Sì, molto_____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Forse_____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No_____ %</a:t>
            </a:r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5803439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3CBEF989-8332-32D0-BDB6-BEE6B500B8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9FD4CF5B-A0B4-F924-5FC5-2C83A857C4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6" name="Immagine 5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DED64ECC-900E-7F6D-A4E3-AA495305FF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3181CDC-754A-8098-9B40-3ABD9C09F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it-IT" sz="1800" dirty="0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</a:br>
            <a:endParaRPr lang="it-IT" sz="1800" dirty="0">
              <a:solidFill>
                <a:srgbClr val="000000"/>
              </a:solidFill>
              <a:highlight>
                <a:srgbClr val="FFFF00"/>
              </a:highlight>
              <a:latin typeface="Calibri"/>
              <a:ea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03290-C3AA-98F6-9355-287100DC51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803786"/>
            <a:ext cx="10058400" cy="4023360"/>
          </a:xfrm>
        </p:spPr>
        <p:txBody>
          <a:bodyPr vert="horz" lIns="0" tIns="45720" rIns="0" bIns="45720" rtlCol="0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dirty="0">
                <a:solidFill>
                  <a:srgbClr val="000000"/>
                </a:solidFill>
                <a:ea typeface="Calibri"/>
                <a:cs typeface="Calibri"/>
              </a:rPr>
              <a:t>Ti piacerebbe seguire un corso per comprendere meglio l’IA?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  <a:ea typeface="Calibri"/>
                <a:cs typeface="Calibri"/>
              </a:rPr>
              <a:t>Sì, molto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  <a:ea typeface="Calibri"/>
                <a:cs typeface="Calibri"/>
              </a:rPr>
              <a:t>Forse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  <a:ea typeface="Calibri"/>
                <a:cs typeface="Calibri"/>
              </a:rPr>
              <a:t>No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24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dirty="0">
                <a:solidFill>
                  <a:srgbClr val="000000"/>
                </a:solidFill>
                <a:ea typeface="Calibri"/>
                <a:cs typeface="Calibri"/>
              </a:rPr>
              <a:t>Sai distinguere un testo generato da IA da uno scritto da una persona?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  <a:ea typeface="Calibri"/>
                <a:cs typeface="Calibri"/>
              </a:rPr>
              <a:t>Sì, quasi sempre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  <a:ea typeface="Calibri"/>
                <a:cs typeface="Calibri"/>
              </a:rPr>
              <a:t>Solo in alcuni casi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  <a:ea typeface="Calibri"/>
                <a:cs typeface="Calibri"/>
              </a:rPr>
              <a:t>No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sz="24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dirty="0">
                <a:solidFill>
                  <a:srgbClr val="000000"/>
                </a:solidFill>
                <a:ea typeface="Calibri"/>
                <a:cs typeface="Calibri"/>
              </a:rPr>
              <a:t>Ti sei mai chiesto/a se un contenuto che guardavi fosse generato da IA? </a:t>
            </a:r>
            <a:r>
              <a:rPr lang="it-IT" sz="1200" b="1" dirty="0">
                <a:solidFill>
                  <a:srgbClr val="000000"/>
                </a:solidFill>
                <a:ea typeface="Calibri"/>
                <a:cs typeface="Calibri"/>
              </a:rPr>
              <a:t>(video, testo, immagine)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  <a:ea typeface="Calibri"/>
                <a:cs typeface="Calibri"/>
              </a:rPr>
              <a:t>Sì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  <a:ea typeface="Calibri"/>
                <a:cs typeface="Calibri"/>
              </a:rPr>
              <a:t>No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  <a:ea typeface="Calibri"/>
                <a:cs typeface="Calibri"/>
              </a:rPr>
              <a:t>Non saprei</a:t>
            </a:r>
          </a:p>
        </p:txBody>
      </p:sp>
    </p:spTree>
    <p:extLst>
      <p:ext uri="{BB962C8B-B14F-4D97-AF65-F5344CB8AC3E}">
        <p14:creationId xmlns:p14="http://schemas.microsoft.com/office/powerpoint/2010/main" val="4270204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50456-27CD-C76B-B3DA-04B3EAB6B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8054E1DF-A326-C106-71D7-D8E749DDB8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DA2A039C-F101-9018-BEF1-541E236707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CA725BC1-003D-8771-B937-A58CD716AD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01E0ED-0A7C-94B8-9D65-C8F6DF772E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936626"/>
            <a:ext cx="10058400" cy="5656280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it-IT" sz="2400" b="1" dirty="0"/>
              <a:t>Ti preoccupa la possibilità che l’IA generi contenuti falsi o manipolati?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Sì, molto_____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Un po’ 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No_____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it-IT" sz="2400" b="1" dirty="0"/>
          </a:p>
          <a:p>
            <a:pPr marL="0" indent="0">
              <a:spcBef>
                <a:spcPts val="600"/>
              </a:spcBef>
              <a:buNone/>
            </a:pPr>
            <a:r>
              <a:rPr lang="it-IT" sz="2400" b="1" dirty="0"/>
              <a:t>Secondo te, l’IA migliorerà l’istruzione?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Sì_____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Dipende da come viene usata_____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No, la peggiorerà_____ %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2400" dirty="0"/>
          </a:p>
          <a:p>
            <a:pPr>
              <a:buFont typeface="Arial" panose="020B0604020202020204" pitchFamily="34" charset="0"/>
              <a:buChar char="•"/>
            </a:pPr>
            <a:endParaRPr lang="it-IT" sz="2400" dirty="0"/>
          </a:p>
          <a:p>
            <a:pPr>
              <a:buFont typeface="Arial" panose="020B0604020202020204" pitchFamily="34" charset="0"/>
              <a:buChar char="•"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813201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D5791-58E6-3D82-D6BB-814C9C05B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6EB95228-B655-D94A-6EE6-783062C09C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551693E3-3E15-44B8-D3E5-04FD7A7BC3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7F5D3018-9676-C8EF-B770-37E3A80196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2DEBB5-0F83-3D74-CD4E-2C2370689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936626"/>
            <a:ext cx="10058400" cy="4023360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it-IT" sz="2400" b="1" dirty="0"/>
              <a:t>Hai mai usato </a:t>
            </a:r>
            <a:r>
              <a:rPr lang="it-IT" sz="2400" b="1" dirty="0" err="1"/>
              <a:t>un’app</a:t>
            </a:r>
            <a:r>
              <a:rPr lang="it-IT" sz="2400" b="1" dirty="0"/>
              <a:t> o strumento IA per migliorare la tua scrittura, grammatica o traduzioni?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Sì_____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No_____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Non so se fosse IA_____ %</a:t>
            </a:r>
          </a:p>
          <a:p>
            <a:pPr marL="0" indent="0">
              <a:spcBef>
                <a:spcPts val="600"/>
              </a:spcBef>
              <a:buNone/>
            </a:pPr>
            <a:endParaRPr lang="it-IT" sz="2400" b="1" dirty="0"/>
          </a:p>
          <a:p>
            <a:pPr marL="0" indent="0">
              <a:spcBef>
                <a:spcPts val="600"/>
              </a:spcBef>
              <a:buNone/>
            </a:pPr>
            <a:r>
              <a:rPr lang="it-IT" sz="2400" b="1" dirty="0"/>
              <a:t>Sei favorevole a un uso dell’IA a scuola, se accompagnato da spiegazioni e regole?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Sì_____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Forse_____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No_____ %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sz="2400" dirty="0"/>
          </a:p>
          <a:p>
            <a:pPr>
              <a:buFont typeface="Arial" panose="020B0604020202020204" pitchFamily="34" charset="0"/>
              <a:buChar char="•"/>
            </a:pPr>
            <a:endParaRPr lang="it-IT" sz="2400" dirty="0"/>
          </a:p>
          <a:p>
            <a:pPr>
              <a:buFont typeface="Arial" panose="020B0604020202020204" pitchFamily="34" charset="0"/>
              <a:buChar char="•"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266552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8F281F-F808-CB3B-3881-7911EBEFA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027129B7-1062-3C14-A40F-9D37F572FA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7E428787-A8BC-A300-06CD-FB4A983BD0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01CEBFE4-8169-B01F-5E7C-4C34811057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C0B11A-9A9B-4A70-1FAF-0B92AE209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0000"/>
            <a:ext cx="10515600" cy="4351338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it-IT" sz="2400" b="1" dirty="0"/>
              <a:t>Ritieni che chi non conosce l’IA sarà svantaggiato nel mondo del lavoro?</a:t>
            </a:r>
          </a:p>
          <a:p>
            <a:pPr marL="0" indent="0">
              <a:spcBef>
                <a:spcPts val="600"/>
              </a:spcBef>
              <a:buNone/>
            </a:pPr>
            <a:endParaRPr lang="it-IT" sz="2400" b="1" dirty="0"/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Sì, sicuramente_____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Forse, ma non in tutti i settori_____ %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400" dirty="0"/>
              <a:t>No, non farà molta differenza_____ %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2400" dirty="0"/>
          </a:p>
          <a:p>
            <a:pPr>
              <a:buFont typeface="Arial" panose="020B0604020202020204" pitchFamily="34" charset="0"/>
              <a:buChar char="•"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635278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8E214BB1-468C-F1FB-10BF-3CAA9FAE28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FBCCF066-6495-CFA9-44A2-AD8BA29F72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7B0C92B9-0416-9AF6-68A2-6D0A93651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4384"/>
            <a:ext cx="10317480" cy="1450757"/>
          </a:xfrm>
        </p:spPr>
        <p:txBody>
          <a:bodyPr/>
          <a:lstStyle/>
          <a:p>
            <a:r>
              <a:rPr lang="it-IT" dirty="0"/>
              <a:t>INTRODUZIONE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D655495-DB30-4506-7259-2E27DFA91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Descrivi brevemente il tema del progetto e gli obiettivi del sondaggio: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624A6E5-6636-B26C-8BCE-0F2795614C27}"/>
              </a:ext>
            </a:extLst>
          </p:cNvPr>
          <p:cNvSpPr txBox="1"/>
          <p:nvPr/>
        </p:nvSpPr>
        <p:spPr>
          <a:xfrm>
            <a:off x="952500" y="2400300"/>
            <a:ext cx="10317480" cy="38766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7" name="Immagine 6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0966E806-20B1-9C7E-84DE-A606886CFD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9067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B5998-4CC5-5EBD-C524-2C7BF60EB5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83C22367-5C3E-7D85-3EA5-EB01238D9B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24478E14-9D92-2583-4F7D-A8D945DF3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6" name="Immagine 5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EC695BEF-8CC6-65F0-DFF4-E4C4269AEE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AA1D02E5-AFAA-6948-DDB9-D651BC4BC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GRAFICI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448CF7-760C-0399-F9C2-31CEB104B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440" y="1911350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1200" i="1" dirty="0">
                <a:solidFill>
                  <a:srgbClr val="FF0000"/>
                </a:solidFill>
              </a:rPr>
              <a:t>In questa sezione puoi inserire grafici e tabelle di supporto ai dati raccolti: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1D51B9B-118F-9EA7-7237-D40C53977179}"/>
              </a:ext>
            </a:extLst>
          </p:cNvPr>
          <p:cNvSpPr txBox="1"/>
          <p:nvPr/>
        </p:nvSpPr>
        <p:spPr>
          <a:xfrm>
            <a:off x="952500" y="2227262"/>
            <a:ext cx="10317480" cy="38766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84420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76E393-71B3-22E8-B286-69BE80570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1472C5FE-9667-A095-5BA3-322C0D0552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690F7F40-FFD5-8E14-EBDB-6580C659D4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6" name="Immagine 5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D318CABD-630F-F51C-CFB5-AC7D656F3E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62C7A6A5-95A8-E9E7-2E20-4864AEE44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IMMAGINI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86FD4D-A9FC-C855-E8C5-5DED73209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75" y="186610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1200" i="1" dirty="0">
                <a:solidFill>
                  <a:srgbClr val="FF0000"/>
                </a:solidFill>
              </a:rPr>
              <a:t>In questa sezione potete inserire immagini e foto di supporto ai dati raccolti: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049D586-3B92-336E-DE9B-D54E51B9F5F9}"/>
              </a:ext>
            </a:extLst>
          </p:cNvPr>
          <p:cNvSpPr txBox="1"/>
          <p:nvPr/>
        </p:nvSpPr>
        <p:spPr>
          <a:xfrm>
            <a:off x="952500" y="2227262"/>
            <a:ext cx="10317480" cy="38766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992173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C70F6C64-8183-960E-ED92-8864749B69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B5674F11-4B1E-0662-9D91-934025EA3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6" name="Immagine 5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E8B1E955-0EB8-8EA5-C442-EAA10B33AD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86488EBB-C0B8-6F50-2C57-18C9735AC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DISCUSSIONE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487CB8-A6AF-7FAE-202B-6B89B1EDA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1872932"/>
            <a:ext cx="10515600" cy="4351338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it-IT" sz="1200" i="1" dirty="0">
                <a:solidFill>
                  <a:srgbClr val="FF0000"/>
                </a:solidFill>
              </a:rPr>
              <a:t>In questa sezione commenta i risultati con le vostre riflessioni: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317A57A-C99E-486E-2B5F-2B7E494B1DC5}"/>
              </a:ext>
            </a:extLst>
          </p:cNvPr>
          <p:cNvSpPr txBox="1"/>
          <p:nvPr/>
        </p:nvSpPr>
        <p:spPr>
          <a:xfrm>
            <a:off x="952500" y="2227262"/>
            <a:ext cx="10317480" cy="38766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92045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86CEF-D281-9722-F583-B1D2FDA57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289942CE-5416-5988-5E70-C324E635E0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ECBB7FE3-38B1-251F-E6E0-E8F5881081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6" name="Immagine 5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E325F3EF-74B4-4A67-284E-E629008542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3F7CE6A2-48F2-ACB4-F749-35FBEEF89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CONCLUSIONI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763CFE-8E31-5AB8-4B72-FF1FE5A09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1863407"/>
            <a:ext cx="10515600" cy="4351338"/>
          </a:xfrm>
        </p:spPr>
        <p:txBody>
          <a:bodyPr vert="horz" lIns="0" tIns="45720" rIns="0" bIns="45720" rtlCol="0" anchor="t">
            <a:noAutofit/>
          </a:bodyPr>
          <a:lstStyle/>
          <a:p>
            <a:pPr marL="0" indent="0">
              <a:buNone/>
            </a:pPr>
            <a:r>
              <a:rPr lang="it-IT" sz="1200" i="1" dirty="0">
                <a:solidFill>
                  <a:srgbClr val="FF0000"/>
                </a:solidFill>
              </a:rPr>
              <a:t>In questa sezione riassumi i punti principali della vostra ricerca e suggerisci eventuali azioni per incentivare lo sport tra i giovani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84831B1-35F7-0409-96F5-AAE2A518A733}"/>
              </a:ext>
            </a:extLst>
          </p:cNvPr>
          <p:cNvSpPr txBox="1"/>
          <p:nvPr/>
        </p:nvSpPr>
        <p:spPr>
          <a:xfrm>
            <a:off x="952500" y="2227262"/>
            <a:ext cx="10317480" cy="38766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36651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A3574-7A0D-C4CB-82DA-375EBA047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C881C6C9-EEC5-D9C1-5AB0-F096D910BB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7" name="Immagine 6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F6FD40F7-AE8E-2C1C-1A0D-00C9A14D0A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50A408E9-A5EC-5A4C-359B-860C2B2C2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425"/>
            <a:ext cx="10515600" cy="1325563"/>
          </a:xfrm>
        </p:spPr>
        <p:txBody>
          <a:bodyPr/>
          <a:lstStyle/>
          <a:p>
            <a:r>
              <a:rPr lang="it-IT" dirty="0"/>
              <a:t>METODOLOGIA</a:t>
            </a:r>
            <a:endParaRPr lang="it-IT" strike="sngStrike" dirty="0">
              <a:highlight>
                <a:srgbClr val="FFFF00"/>
              </a:highlight>
            </a:endParaRP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47008B8-F7DC-AF44-52C6-D0B92C5E2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520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N. PARTECIPANTI COMPLESSIVI AL QUESTIONARIO</a:t>
            </a:r>
            <a:r>
              <a:rPr lang="it-IT" sz="24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§"/>
            </a:pPr>
            <a:endParaRPr lang="it-IT" sz="2400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it-IT" sz="2400" b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DATA E LUOGO DI SVOLGIMENTO DEL QUESTIONARIO</a:t>
            </a:r>
            <a:r>
              <a:rPr lang="it-IT" sz="24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</a:p>
          <a:p>
            <a:endParaRPr lang="it-IT" dirty="0">
              <a:solidFill>
                <a:schemeClr val="tx2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it-IT" sz="2400" b="1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MODALITA’ DI DISTRIBUZIONE DEL QUESTIONARIO </a:t>
            </a:r>
            <a:r>
              <a:rPr lang="it-IT" sz="2400" dirty="0">
                <a:solidFill>
                  <a:schemeClr val="tx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(intervista, volantini, form online):</a:t>
            </a:r>
          </a:p>
        </p:txBody>
      </p:sp>
      <p:pic>
        <p:nvPicPr>
          <p:cNvPr id="8" name="Immagine 7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D4B3BDD4-B7FE-C4CC-828D-7A5296C7B3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031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9305195D-02BF-5692-F730-3436DB4BD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49031AE5-B185-3552-04AD-7FB98C5942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6" name="Immagine 5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9BD4B620-FF09-2A0B-8D0A-A8B9DDBBF6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1132F64B-2C64-5A0B-1442-5488E354B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652" y="964531"/>
            <a:ext cx="10225548" cy="707922"/>
          </a:xfrm>
        </p:spPr>
        <p:txBody>
          <a:bodyPr>
            <a:normAutofit/>
          </a:bodyPr>
          <a:lstStyle/>
          <a:p>
            <a:r>
              <a:rPr lang="it-IT" dirty="0"/>
              <a:t>RISULTATI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00D0C7-A72D-0B75-EB4A-D9421D8FF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652" y="1996918"/>
            <a:ext cx="10058400" cy="402336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it-IT" sz="9600" b="1" dirty="0"/>
              <a:t>Fascia d'età dei partecipanti</a:t>
            </a:r>
            <a:r>
              <a:rPr lang="it-IT" sz="9600" dirty="0"/>
              <a:t> </a:t>
            </a:r>
            <a:r>
              <a:rPr lang="it-IT" sz="9600" b="1" dirty="0"/>
              <a:t>del gruppo 1 </a:t>
            </a:r>
            <a:r>
              <a:rPr lang="it-IT" sz="4800" dirty="0"/>
              <a:t>(indicare la percentuale di ogni fascia)</a:t>
            </a:r>
          </a:p>
          <a:p>
            <a:r>
              <a:rPr lang="it-IT" sz="9400" dirty="0"/>
              <a:t>16 anni: _____ %</a:t>
            </a:r>
          </a:p>
          <a:p>
            <a:r>
              <a:rPr lang="it-IT" sz="9800" dirty="0"/>
              <a:t>17 anni: _____ %</a:t>
            </a:r>
          </a:p>
          <a:p>
            <a:r>
              <a:rPr lang="it-IT" sz="9800" dirty="0"/>
              <a:t>18+ anni: _____ %</a:t>
            </a:r>
          </a:p>
          <a:p>
            <a:pPr marL="164592" indent="0">
              <a:buNone/>
            </a:pPr>
            <a:endParaRPr lang="it-IT" sz="10000" dirty="0"/>
          </a:p>
          <a:p>
            <a:pPr marL="0" indent="0">
              <a:buNone/>
            </a:pPr>
            <a:r>
              <a:rPr lang="it-IT" sz="9600" b="1" dirty="0"/>
              <a:t>Fascia d'età dei partecipanti</a:t>
            </a:r>
            <a:r>
              <a:rPr lang="it-IT" sz="9600" dirty="0"/>
              <a:t> </a:t>
            </a:r>
            <a:r>
              <a:rPr lang="it-IT" sz="9600" b="1" dirty="0"/>
              <a:t>del gruppo 2 </a:t>
            </a:r>
            <a:r>
              <a:rPr lang="it-IT" sz="4800" dirty="0"/>
              <a:t>(indicare la percentuale di ogni fascia)</a:t>
            </a:r>
          </a:p>
          <a:p>
            <a:r>
              <a:rPr lang="it-IT" sz="9400" dirty="0"/>
              <a:t>35-40 anni: _____ %</a:t>
            </a:r>
          </a:p>
          <a:p>
            <a:r>
              <a:rPr lang="it-IT" sz="9800" dirty="0"/>
              <a:t>40-45 anni: _____ %</a:t>
            </a:r>
          </a:p>
          <a:p>
            <a:r>
              <a:rPr lang="it-IT" sz="9800" dirty="0"/>
              <a:t>45+ anni: _____ %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71656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4CBE9D-DEF3-1C94-F06D-B942C5763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7DE6C765-D63F-0DDA-08CD-F82A84CE06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F7EB0561-9C63-22C2-B8A3-183301E10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AC9B2DE8-C383-A487-6FE2-58EDE450C5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0F0D96-1D3D-A8DC-FB4D-6FB5E9A32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270000"/>
            <a:ext cx="1005840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/>
              <a:t>Frequenza di utilizzo di strumenti basati su Intelligenza Artificiale</a:t>
            </a:r>
            <a:endParaRPr lang="it-IT" sz="10000" b="1" dirty="0"/>
          </a:p>
          <a:p>
            <a:pPr lvl="1"/>
            <a:endParaRPr lang="it-IT" dirty="0"/>
          </a:p>
          <a:p>
            <a:pPr lvl="1"/>
            <a:r>
              <a:rPr lang="it-IT" dirty="0"/>
              <a:t>Mai: _____ %</a:t>
            </a:r>
          </a:p>
          <a:p>
            <a:pPr lvl="1"/>
            <a:r>
              <a:rPr lang="it-IT" dirty="0"/>
              <a:t>Qualche volta: _____ %</a:t>
            </a:r>
          </a:p>
          <a:p>
            <a:pPr lvl="1"/>
            <a:r>
              <a:rPr lang="it-IT" dirty="0"/>
              <a:t>Spesso: _____ %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3528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D1216-0D41-700A-D42F-BE04F0D9C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CB64E134-9494-418C-DC6F-86B02B2D56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6EA9C259-40E5-CAAD-DA99-9DB5CB7E95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08A12925-D55E-3A8A-354F-D7F5B33389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39241CEE-2E0E-36B6-14AD-626BB6911367}"/>
              </a:ext>
            </a:extLst>
          </p:cNvPr>
          <p:cNvSpPr txBox="1">
            <a:spLocks/>
          </p:cNvSpPr>
          <p:nvPr/>
        </p:nvSpPr>
        <p:spPr>
          <a:xfrm>
            <a:off x="1066800" y="1270000"/>
            <a:ext cx="10058400" cy="402336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9600" b="1" dirty="0"/>
              <a:t>Strumenti di IA usati più frequentemente? </a:t>
            </a:r>
            <a:r>
              <a:rPr lang="it-IT" sz="8000" dirty="0"/>
              <a:t>ChatGPT o simili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Assistenti vocali (Alexa, Siri...) : _____ 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Algoritmi di suggerimento (Netflix, Spotify, Amazon) : _____ 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Fotocamere intelligenti / App fotoritocco (es. filtro AI) : _____ 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Non uso strumenti di IA : _____ %</a:t>
            </a:r>
          </a:p>
          <a:p>
            <a:pPr marL="164592" indent="0">
              <a:buFont typeface="Arial" panose="020B0604020202020204" pitchFamily="34" charset="0"/>
              <a:buNone/>
            </a:pPr>
            <a:endParaRPr lang="it-IT" sz="10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9600" b="1" dirty="0"/>
              <a:t>In quali ambiti utilizzi strumenti basati sull’IA?</a:t>
            </a:r>
            <a:endParaRPr lang="it-IT" sz="4800" dirty="0"/>
          </a:p>
          <a:p>
            <a:r>
              <a:rPr lang="it-IT" sz="9400" dirty="0"/>
              <a:t>Studio o lavoro: _____ %</a:t>
            </a:r>
          </a:p>
          <a:p>
            <a:r>
              <a:rPr lang="it-IT" sz="9800" dirty="0"/>
              <a:t>Tempo libero/Svago: _____ %</a:t>
            </a:r>
          </a:p>
          <a:p>
            <a:r>
              <a:rPr lang="it-IT" sz="9800" dirty="0"/>
              <a:t>Organizzazione personale (agenda, promemoria) : _____ %</a:t>
            </a:r>
          </a:p>
          <a:p>
            <a:r>
              <a:rPr lang="it-IT" sz="9800" dirty="0"/>
              <a:t>Non saprei: _____ %</a:t>
            </a:r>
          </a:p>
          <a:p>
            <a:pPr marL="0" indent="0">
              <a:buNone/>
            </a:pPr>
            <a:endParaRPr lang="it-IT" sz="9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5218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5080D-4E09-862A-E12A-DED37FE9A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2C63299F-C98A-5EB9-BBB5-2CF4AE9834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CA7A25B0-7D56-15DB-3324-E5BE676E3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56963971-5BFD-CF79-0836-AF76377620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BBC407-801B-5291-3131-216767BEC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270000"/>
            <a:ext cx="10058400" cy="4023360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it-IT" sz="9600" b="1" dirty="0"/>
              <a:t>Come giudichi l’Intelligenza Artificiale in generale?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Positivamente: è utile e migliora la vita: _____ 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Con cautela: dipende dall’uso che se ne fa: _____ 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Negativamente: può creare problemi o dipendenza: _____ %</a:t>
            </a:r>
          </a:p>
          <a:p>
            <a:pPr marL="0" indent="0">
              <a:buNone/>
            </a:pPr>
            <a:endParaRPr lang="it-IT" sz="10000" b="1" dirty="0"/>
          </a:p>
          <a:p>
            <a:pPr marL="0" indent="0">
              <a:buNone/>
            </a:pPr>
            <a:r>
              <a:rPr lang="it-IT" sz="9600" b="1" dirty="0"/>
              <a:t>Ti senti in grado di capire come funziona l’Intelligenza Artificiale?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Sì, abbastanza: _____ 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Un po’, ma vorrei saperne di più: _____ 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9600" dirty="0"/>
              <a:t>No, mi sembra troppo complessa: _____ %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10000" dirty="0"/>
          </a:p>
          <a:p>
            <a:pPr marL="457200" lvl="1" indent="0">
              <a:buNone/>
            </a:pPr>
            <a:endParaRPr lang="it-IT" sz="10000" b="1" dirty="0"/>
          </a:p>
        </p:txBody>
      </p:sp>
    </p:spTree>
    <p:extLst>
      <p:ext uri="{BB962C8B-B14F-4D97-AF65-F5344CB8AC3E}">
        <p14:creationId xmlns:p14="http://schemas.microsoft.com/office/powerpoint/2010/main" val="4009886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BB9E0-2D24-E028-B24B-AFF1A480D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3E8F91B2-E358-A4B8-3285-696074E00F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3C98257E-6D45-10C2-3D43-6EE322845D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44CF85D5-870B-8DFB-7DED-86E7926F56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C2E83F-2BC2-510D-94B0-A59490B5E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936626"/>
            <a:ext cx="10058400" cy="557608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t-IT" sz="2400" b="1" dirty="0"/>
              <a:t>Pensi che l’IA possa sostituire il lavoro umano in futuro?</a:t>
            </a:r>
          </a:p>
          <a:p>
            <a:pPr>
              <a:spcBef>
                <a:spcPts val="0"/>
              </a:spcBef>
            </a:pPr>
            <a:r>
              <a:rPr lang="it-IT" sz="2400" dirty="0"/>
              <a:t>Sì, in molti settori: _____ %</a:t>
            </a:r>
          </a:p>
          <a:p>
            <a:pPr>
              <a:spcBef>
                <a:spcPts val="0"/>
              </a:spcBef>
            </a:pPr>
            <a:r>
              <a:rPr lang="it-IT" sz="2400" dirty="0"/>
              <a:t>Solo in lavori ripetitivi: _____ %</a:t>
            </a:r>
          </a:p>
          <a:p>
            <a:pPr>
              <a:spcBef>
                <a:spcPts val="0"/>
              </a:spcBef>
            </a:pPr>
            <a:r>
              <a:rPr lang="it-IT" sz="2400" dirty="0"/>
              <a:t>No, il lavoro umano resta fondamentale: _____ %</a:t>
            </a:r>
          </a:p>
          <a:p>
            <a:pPr marL="0" indent="0">
              <a:spcBef>
                <a:spcPts val="0"/>
              </a:spcBef>
              <a:buNone/>
            </a:pPr>
            <a:endParaRPr lang="it-IT" sz="1600" b="1" dirty="0"/>
          </a:p>
          <a:p>
            <a:pPr marL="0" indent="0">
              <a:spcBef>
                <a:spcPts val="0"/>
              </a:spcBef>
              <a:buNone/>
            </a:pPr>
            <a:endParaRPr lang="it-IT" sz="1600" b="1" dirty="0"/>
          </a:p>
          <a:p>
            <a:pPr marL="0" indent="0">
              <a:spcBef>
                <a:spcPts val="0"/>
              </a:spcBef>
              <a:buNone/>
            </a:pPr>
            <a:r>
              <a:rPr lang="it-IT" sz="2400" b="1" dirty="0"/>
              <a:t>Sei preoccupato/a per i rischi legati all’uso dell’IA? </a:t>
            </a:r>
            <a:r>
              <a:rPr lang="it-IT" sz="1200" b="1" dirty="0"/>
              <a:t>(privacy, controllo, </a:t>
            </a:r>
            <a:r>
              <a:rPr lang="it-IT" sz="1200" b="1" dirty="0" err="1"/>
              <a:t>bias</a:t>
            </a:r>
            <a:r>
              <a:rPr lang="it-IT" sz="1200" b="1" dirty="0"/>
              <a:t>)</a:t>
            </a:r>
            <a:endParaRPr lang="it-IT" sz="2400" b="1" dirty="0"/>
          </a:p>
          <a:p>
            <a:pPr marL="108000">
              <a:spcBef>
                <a:spcPts val="0"/>
              </a:spcBef>
            </a:pPr>
            <a:r>
              <a:rPr lang="it-IT" sz="2400" dirty="0"/>
              <a:t>Sì: _____ %</a:t>
            </a:r>
          </a:p>
          <a:p>
            <a:pPr marL="108000">
              <a:spcBef>
                <a:spcPts val="0"/>
              </a:spcBef>
            </a:pPr>
            <a:r>
              <a:rPr lang="it-IT" sz="2400" dirty="0"/>
              <a:t>Un po’ : _____ %</a:t>
            </a:r>
          </a:p>
          <a:p>
            <a:pPr marL="108000">
              <a:spcBef>
                <a:spcPts val="0"/>
              </a:spcBef>
            </a:pPr>
            <a:r>
              <a:rPr lang="it-IT" sz="2400" dirty="0"/>
              <a:t>No: _____ %</a:t>
            </a:r>
          </a:p>
          <a:p>
            <a:pPr marL="0" indent="0">
              <a:spcBef>
                <a:spcPts val="0"/>
              </a:spcBef>
              <a:buNone/>
            </a:pPr>
            <a:endParaRPr lang="it-IT" sz="1600" dirty="0"/>
          </a:p>
          <a:p>
            <a:pPr marL="0" indent="0">
              <a:spcBef>
                <a:spcPts val="0"/>
              </a:spcBef>
              <a:buNone/>
            </a:pPr>
            <a:endParaRPr lang="it-IT" sz="1600" dirty="0"/>
          </a:p>
          <a:p>
            <a:pPr marL="0" indent="0">
              <a:spcBef>
                <a:spcPts val="0"/>
              </a:spcBef>
              <a:buNone/>
            </a:pPr>
            <a:r>
              <a:rPr lang="it-IT" sz="2400" b="1" dirty="0"/>
              <a:t>Secondo te, l’IA dovrebbe:</a:t>
            </a:r>
          </a:p>
          <a:p>
            <a:pPr>
              <a:spcBef>
                <a:spcPts val="0"/>
              </a:spcBef>
            </a:pPr>
            <a:r>
              <a:rPr lang="it-IT" sz="2400" dirty="0"/>
              <a:t>Avere limiti precisi fissati dalla legge: _____ %</a:t>
            </a:r>
          </a:p>
          <a:p>
            <a:pPr>
              <a:spcBef>
                <a:spcPts val="0"/>
              </a:spcBef>
            </a:pPr>
            <a:r>
              <a:rPr lang="it-IT" sz="2400" dirty="0"/>
              <a:t>Essere regolata ma con flessibilità: _____ %</a:t>
            </a:r>
          </a:p>
          <a:p>
            <a:pPr>
              <a:spcBef>
                <a:spcPts val="0"/>
              </a:spcBef>
            </a:pPr>
            <a:r>
              <a:rPr lang="it-IT" sz="2400" dirty="0"/>
              <a:t>Evolvere liberamente: _____ %</a:t>
            </a:r>
          </a:p>
        </p:txBody>
      </p:sp>
    </p:spTree>
    <p:extLst>
      <p:ext uri="{BB962C8B-B14F-4D97-AF65-F5344CB8AC3E}">
        <p14:creationId xmlns:p14="http://schemas.microsoft.com/office/powerpoint/2010/main" val="3274060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74BD5-9B9C-C3AF-F1C7-71C389F44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A27383D9-AD29-3C47-47D9-D085F7D7F6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2540000"/>
          </a:xfrm>
          <a:prstGeom prst="rect">
            <a:avLst/>
          </a:prstGeom>
        </p:spPr>
      </p:pic>
      <p:pic>
        <p:nvPicPr>
          <p:cNvPr id="4" name="Immagine 3" descr="Immagine che contiene web, Ragnatela, ragno&#10;&#10;Il contenuto generato dall'IA potrebbe non essere corretto.">
            <a:extLst>
              <a:ext uri="{FF2B5EF4-FFF2-40B4-BE49-F238E27FC236}">
                <a16:creationId xmlns:a16="http://schemas.microsoft.com/office/drawing/2014/main" id="{DB28EF3E-A180-789C-677F-96A0337ECD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8000"/>
            <a:ext cx="12192000" cy="2540000"/>
          </a:xfrm>
          <a:prstGeom prst="rect">
            <a:avLst/>
          </a:prstGeom>
        </p:spPr>
      </p:pic>
      <p:pic>
        <p:nvPicPr>
          <p:cNvPr id="5" name="Immagine 4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25E43ACF-7FAC-8822-F307-987FB55E34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7265" y="211456"/>
            <a:ext cx="896535" cy="725170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4BB8F6-C5DD-39FC-091F-386197AB3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270000"/>
            <a:ext cx="10058400" cy="2175661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t-IT" sz="2400" b="1" dirty="0"/>
              <a:t>L’IA ti sembra più:</a:t>
            </a:r>
          </a:p>
          <a:p>
            <a:pPr marL="0" indent="0">
              <a:spcBef>
                <a:spcPts val="0"/>
              </a:spcBef>
              <a:buNone/>
            </a:pPr>
            <a:endParaRPr lang="it-IT" sz="2400" b="1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it-IT" dirty="0"/>
              <a:t>Uno strumento utile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it-IT" dirty="0"/>
              <a:t>Un rischio da controllare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it-IT" dirty="0"/>
              <a:t>Un mistero che incuriosisce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763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dd053f-3747-43e1-8976-519609439a86">
      <Terms xmlns="http://schemas.microsoft.com/office/infopath/2007/PartnerControls"/>
    </lcf76f155ced4ddcb4097134ff3c332f>
    <TaxCatchAll xmlns="e61a7db1-7eeb-4070-bef2-1b1d2c06e2e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8B5566C60F39841A1F56E9EA9E5DE58" ma:contentTypeVersion="13" ma:contentTypeDescription="Creare un nuovo documento." ma:contentTypeScope="" ma:versionID="a3d0ef8d30fdc6a9ca9d1f5edcd8ac03">
  <xsd:schema xmlns:xsd="http://www.w3.org/2001/XMLSchema" xmlns:xs="http://www.w3.org/2001/XMLSchema" xmlns:p="http://schemas.microsoft.com/office/2006/metadata/properties" xmlns:ns2="d1dd053f-3747-43e1-8976-519609439a86" xmlns:ns3="e61a7db1-7eeb-4070-bef2-1b1d2c06e2e4" targetNamespace="http://schemas.microsoft.com/office/2006/metadata/properties" ma:root="true" ma:fieldsID="57c117d51bfec67afb1bc177ca0e9e68" ns2:_="" ns3:_="">
    <xsd:import namespace="d1dd053f-3747-43e1-8976-519609439a86"/>
    <xsd:import namespace="e61a7db1-7eeb-4070-bef2-1b1d2c06e2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dd053f-3747-43e1-8976-519609439a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36b8aea9-0819-4576-bd4e-081f4643e56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1a7db1-7eeb-4070-bef2-1b1d2c06e2e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6f2a592-830a-46b3-999e-0543c346f9ba}" ma:internalName="TaxCatchAll" ma:showField="CatchAllData" ma:web="e61a7db1-7eeb-4070-bef2-1b1d2c06e2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908018-E170-4F22-B90B-53A7FE54D1E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305F2D-3925-4799-A7B3-2645CEEC1E5F}">
  <ds:schemaRefs>
    <ds:schemaRef ds:uri="http://schemas.microsoft.com/office/2006/metadata/properties"/>
    <ds:schemaRef ds:uri="http://schemas.microsoft.com/office/infopath/2007/PartnerControls"/>
    <ds:schemaRef ds:uri="d1dd053f-3747-43e1-8976-519609439a86"/>
    <ds:schemaRef ds:uri="e61a7db1-7eeb-4070-bef2-1b1d2c06e2e4"/>
  </ds:schemaRefs>
</ds:datastoreItem>
</file>

<file path=customXml/itemProps3.xml><?xml version="1.0" encoding="utf-8"?>
<ds:datastoreItem xmlns:ds="http://schemas.openxmlformats.org/officeDocument/2006/customXml" ds:itemID="{4767EDB7-82B6-430A-A482-674BFE468A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dd053f-3747-43e1-8976-519609439a86"/>
    <ds:schemaRef ds:uri="e61a7db1-7eeb-4070-bef2-1b1d2c06e2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1043</Words>
  <Application>Microsoft Office PowerPoint</Application>
  <PresentationFormat>Widescreen</PresentationFormat>
  <Paragraphs>181</Paragraphs>
  <Slides>23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30" baseType="lpstr">
      <vt:lpstr>Aptos</vt:lpstr>
      <vt:lpstr>Aptos Display</vt:lpstr>
      <vt:lpstr>Arial</vt:lpstr>
      <vt:lpstr>Calibri</vt:lpstr>
      <vt:lpstr>Calibri Light</vt:lpstr>
      <vt:lpstr>Wingdings</vt:lpstr>
      <vt:lpstr>Tema di Office</vt:lpstr>
      <vt:lpstr>PROJECT WORK </vt:lpstr>
      <vt:lpstr>INTRODUZIONE</vt:lpstr>
      <vt:lpstr>METODOLOGIA</vt:lpstr>
      <vt:lpstr>RISULTATI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</vt:lpstr>
      <vt:lpstr>Presentazione standard di PowerPoint</vt:lpstr>
      <vt:lpstr>Presentazione standard di PowerPoint</vt:lpstr>
      <vt:lpstr>Presentazione standard di PowerPoint</vt:lpstr>
      <vt:lpstr>GRAFICI</vt:lpstr>
      <vt:lpstr>IMMAGINI</vt:lpstr>
      <vt:lpstr>DISCUSSIONE</vt:lpstr>
      <vt:lpstr>CONCLUSIONI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Claudia</dc:creator>
  <cp:lastModifiedBy>gaja.pepe</cp:lastModifiedBy>
  <cp:revision>46</cp:revision>
  <dcterms:created xsi:type="dcterms:W3CDTF">2025-01-29T17:49:11Z</dcterms:created>
  <dcterms:modified xsi:type="dcterms:W3CDTF">2025-05-20T13:14:14Z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0x010100A8B5566C60F39841A1F56E9EA9E5DE58</vt:lpwstr>
  </property>
  <property fmtid="{D5CDD505-2E9C-101B-9397-08002B2CF9AE}" pid="3" name="MediaServiceImageTags">
    <vt:lpwstr/>
  </property>
</Properties>
</file>