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2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C84734"/>
    <a:srgbClr val="E9EEF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850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titolo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915128" y="1788454"/>
            <a:ext cx="8361229" cy="2098226"/>
          </a:xfrm>
        </p:spPr>
        <p:txBody>
          <a:bodyPr anchor="b">
            <a:noAutofit/>
          </a:bodyPr>
          <a:lstStyle>
            <a:lvl1pPr algn="ct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679906" y="3956279"/>
            <a:ext cx="6831673" cy="1086237"/>
          </a:xfrm>
        </p:spPr>
        <p:txBody>
          <a:bodyPr>
            <a:normAutofit/>
          </a:bodyPr>
          <a:lstStyle>
            <a:lvl1pPr marL="0" indent="0" algn="ct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3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it-IT"/>
              <a:t>Fare clic per modificare lo stile del sottotitolo dello schema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52858" y="6453386"/>
            <a:ext cx="1607944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054" y="6453386"/>
            <a:ext cx="7023377" cy="404614"/>
          </a:xfrm>
        </p:spPr>
        <p:txBody>
          <a:bodyPr/>
          <a:lstStyle>
            <a:lvl1pPr algn="ctr">
              <a:defRPr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grpSp>
        <p:nvGrpSpPr>
          <p:cNvPr id="7" name="Group 6"/>
          <p:cNvGrpSpPr/>
          <p:nvPr/>
        </p:nvGrpSpPr>
        <p:grpSpPr>
          <a:xfrm>
            <a:off x="752858" y="744469"/>
            <a:ext cx="10674117" cy="5349671"/>
            <a:chOff x="752858" y="744469"/>
            <a:chExt cx="10674117" cy="5349671"/>
          </a:xfrm>
        </p:grpSpPr>
        <p:sp>
          <p:nvSpPr>
            <p:cNvPr id="11" name="Freeform 6"/>
            <p:cNvSpPr/>
            <p:nvPr/>
          </p:nvSpPr>
          <p:spPr bwMode="auto">
            <a:xfrm>
              <a:off x="8151962" y="1685652"/>
              <a:ext cx="3275013" cy="4408488"/>
            </a:xfrm>
            <a:custGeom>
              <a:avLst/>
              <a:gdLst/>
              <a:ahLst/>
              <a:cxnLst/>
              <a:rect l="l" t="t" r="r" b="b"/>
              <a:pathLst>
                <a:path w="10000" h="10000">
                  <a:moveTo>
                    <a:pt x="8761" y="0"/>
                  </a:moveTo>
                  <a:lnTo>
                    <a:pt x="10000" y="0"/>
                  </a:lnTo>
                  <a:lnTo>
                    <a:pt x="10000" y="10000"/>
                  </a:lnTo>
                  <a:lnTo>
                    <a:pt x="0" y="10000"/>
                  </a:lnTo>
                  <a:lnTo>
                    <a:pt x="0" y="9126"/>
                  </a:lnTo>
                  <a:lnTo>
                    <a:pt x="8761" y="9127"/>
                  </a:lnTo>
                  <a:lnTo>
                    <a:pt x="8761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  <p:sp>
          <p:nvSpPr>
            <p:cNvPr id="14" name="Freeform 6"/>
            <p:cNvSpPr/>
            <p:nvPr/>
          </p:nvSpPr>
          <p:spPr bwMode="auto">
            <a:xfrm flipH="1" flipV="1">
              <a:off x="752858" y="744469"/>
              <a:ext cx="3275668" cy="4408488"/>
            </a:xfrm>
            <a:custGeom>
              <a:avLst/>
              <a:gdLst/>
              <a:ahLst/>
              <a:cxnLst/>
              <a:rect l="l" t="t" r="r" b="b"/>
              <a:pathLst>
                <a:path w="10002" h="10000">
                  <a:moveTo>
                    <a:pt x="8763" y="0"/>
                  </a:moveTo>
                  <a:lnTo>
                    <a:pt x="10002" y="0"/>
                  </a:lnTo>
                  <a:lnTo>
                    <a:pt x="10002" y="10000"/>
                  </a:lnTo>
                  <a:lnTo>
                    <a:pt x="2" y="10000"/>
                  </a:lnTo>
                  <a:cubicBezTo>
                    <a:pt x="-2" y="9698"/>
                    <a:pt x="4" y="9427"/>
                    <a:pt x="0" y="9125"/>
                  </a:cubicBezTo>
                  <a:lnTo>
                    <a:pt x="8763" y="9128"/>
                  </a:lnTo>
                  <a:lnTo>
                    <a:pt x="8763" y="0"/>
                  </a:lnTo>
                  <a:close/>
                </a:path>
              </a:pathLst>
            </a:custGeom>
            <a:solidFill>
              <a:schemeClr val="tx2"/>
            </a:solidFill>
            <a:ln w="0">
              <a:noFill/>
              <a:prstDash val="solid"/>
              <a:round/>
              <a:headEnd/>
              <a:tailEnd/>
            </a:ln>
          </p:spPr>
        </p:sp>
      </p:grpSp>
    </p:spTree>
    <p:extLst>
      <p:ext uri="{BB962C8B-B14F-4D97-AF65-F5344CB8AC3E}">
        <p14:creationId xmlns:p14="http://schemas.microsoft.com/office/powerpoint/2010/main" val="268293125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olo e contenu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1937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Intestazione sezione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5025" y="1301360"/>
            <a:ext cx="9612971" cy="2852737"/>
          </a:xfrm>
        </p:spPr>
        <p:txBody>
          <a:bodyPr anchor="b">
            <a:normAutofit/>
          </a:bodyPr>
          <a:lstStyle>
            <a:lvl1pPr algn="r">
              <a:defRPr sz="7200" cap="all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65025" y="4216328"/>
            <a:ext cx="9612971" cy="1143324"/>
          </a:xfrm>
        </p:spPr>
        <p:txBody>
          <a:bodyPr/>
          <a:lstStyle>
            <a:lvl1pPr marL="0" indent="0" algn="r">
              <a:lnSpc>
                <a:spcPct val="112000"/>
              </a:lnSpc>
              <a:spcBef>
                <a:spcPts val="0"/>
              </a:spcBef>
              <a:spcAft>
                <a:spcPts val="0"/>
              </a:spcAft>
              <a:buNone/>
              <a:defRPr sz="2400">
                <a:solidFill>
                  <a:schemeClr val="tx2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738908" y="6453386"/>
            <a:ext cx="1622409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584312" y="6453386"/>
            <a:ext cx="7023377" cy="404614"/>
          </a:xfrm>
        </p:spPr>
        <p:txBody>
          <a:bodyPr/>
          <a:lstStyle>
            <a:lvl1pPr algn="ctr"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830683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sp>
        <p:nvSpPr>
          <p:cNvPr id="7" name="Freeform 6" title="Crop Mark"/>
          <p:cNvSpPr/>
          <p:nvPr/>
        </p:nvSpPr>
        <p:spPr bwMode="auto">
          <a:xfrm>
            <a:off x="8151962" y="1685652"/>
            <a:ext cx="3275013" cy="4408488"/>
          </a:xfrm>
          <a:custGeom>
            <a:avLst/>
            <a:gdLst/>
            <a:ahLst/>
            <a:cxnLst/>
            <a:rect l="0" t="0" r="r" b="b"/>
            <a:pathLst>
              <a:path w="4125" h="5554">
                <a:moveTo>
                  <a:pt x="3614" y="0"/>
                </a:moveTo>
                <a:lnTo>
                  <a:pt x="4125" y="0"/>
                </a:lnTo>
                <a:lnTo>
                  <a:pt x="4125" y="5554"/>
                </a:lnTo>
                <a:lnTo>
                  <a:pt x="0" y="5554"/>
                </a:lnTo>
                <a:lnTo>
                  <a:pt x="0" y="5074"/>
                </a:lnTo>
                <a:lnTo>
                  <a:pt x="3614" y="5074"/>
                </a:lnTo>
                <a:lnTo>
                  <a:pt x="3614" y="0"/>
                </a:lnTo>
                <a:close/>
              </a:path>
            </a:pathLst>
          </a:custGeom>
          <a:solidFill>
            <a:schemeClr val="tx2"/>
          </a:solidFill>
          <a:ln w="0">
            <a:noFill/>
            <a:prstDash val="solid"/>
            <a:round/>
            <a:headEnd/>
            <a:tailEnd/>
          </a:ln>
        </p:spPr>
      </p:sp>
    </p:spTree>
    <p:extLst>
      <p:ext uri="{BB962C8B-B14F-4D97-AF65-F5344CB8AC3E}">
        <p14:creationId xmlns:p14="http://schemas.microsoft.com/office/powerpoint/2010/main" val="429337164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e contenu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371600" y="2285999"/>
            <a:ext cx="4447786" cy="3581401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525403" y="2285999"/>
            <a:ext cx="4447786" cy="3581401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72607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nfron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71600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525014" y="2340864"/>
            <a:ext cx="4443984" cy="823912"/>
          </a:xfrm>
        </p:spPr>
        <p:txBody>
          <a:bodyPr anchor="b">
            <a:noAutofit/>
          </a:bodyPr>
          <a:lstStyle>
            <a:lvl1pPr marL="0" indent="0">
              <a:lnSpc>
                <a:spcPct val="84000"/>
              </a:lnSpc>
              <a:spcBef>
                <a:spcPts val="0"/>
              </a:spcBef>
              <a:spcAft>
                <a:spcPts val="0"/>
              </a:spcAft>
              <a:buNone/>
              <a:defRPr sz="3000" b="0" baseline="0">
                <a:solidFill>
                  <a:schemeClr val="tx2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525014" y="3305207"/>
            <a:ext cx="4443984" cy="2562193"/>
          </a:xfrm>
        </p:spPr>
        <p:txBody>
          <a:bodyPr/>
          <a:lstStyle>
            <a:lvl1pPr>
              <a:defRPr baseline="0">
                <a:solidFill>
                  <a:schemeClr val="tx2"/>
                </a:solidFill>
              </a:defRPr>
            </a:lvl1pPr>
            <a:lvl2pPr>
              <a:defRPr baseline="0">
                <a:solidFill>
                  <a:schemeClr val="tx2"/>
                </a:solidFill>
              </a:defRPr>
            </a:lvl2pPr>
            <a:lvl3pPr>
              <a:defRPr baseline="0">
                <a:solidFill>
                  <a:schemeClr val="tx2"/>
                </a:solidFill>
              </a:defRPr>
            </a:lvl3pPr>
            <a:lvl4pPr>
              <a:defRPr baseline="0">
                <a:solidFill>
                  <a:schemeClr val="tx2"/>
                </a:solidFill>
              </a:defRPr>
            </a:lvl4pPr>
            <a:lvl5pPr>
              <a:defRPr baseline="0">
                <a:solidFill>
                  <a:schemeClr val="tx2"/>
                </a:solidFill>
              </a:defRPr>
            </a:lvl5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62385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tito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69459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uo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7740848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uto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Autofit/>
          </a:bodyPr>
          <a:lstStyle>
            <a:lvl1pPr>
              <a:lnSpc>
                <a:spcPct val="84000"/>
              </a:lnSpc>
              <a:defRPr sz="4800" baseline="0">
                <a:solidFill>
                  <a:schemeClr val="tx2"/>
                </a:solidFill>
              </a:defRPr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256020" y="685801"/>
            <a:ext cx="5212080" cy="517525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8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6344"/>
            <a:ext cx="3855720" cy="3011056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40441278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magine con didascal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 title="Background Shape"/>
          <p:cNvSpPr/>
          <p:nvPr/>
        </p:nvSpPr>
        <p:spPr>
          <a:xfrm>
            <a:off x="0" y="376"/>
            <a:ext cx="5303520" cy="685762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3900" y="685800"/>
            <a:ext cx="3855720" cy="2157884"/>
          </a:xfrm>
        </p:spPr>
        <p:txBody>
          <a:bodyPr anchor="t">
            <a:normAutofit/>
          </a:bodyPr>
          <a:lstStyle>
            <a:lvl1pPr>
              <a:lnSpc>
                <a:spcPct val="84000"/>
              </a:lnSpc>
              <a:defRPr sz="4800" baseline="0"/>
            </a:lvl1pPr>
          </a:lstStyle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32120" y="0"/>
            <a:ext cx="6659880" cy="6857999"/>
          </a:xfrm>
        </p:spPr>
        <p:txBody>
          <a:bodyPr anchor="t">
            <a:normAutofit/>
          </a:bodyPr>
          <a:lstStyle>
            <a:lvl1pPr marL="0" indent="0">
              <a:buNone/>
              <a:defRPr sz="2000"/>
            </a:lvl1pPr>
            <a:lvl2pPr marL="457200" indent="0">
              <a:buNone/>
              <a:defRPr sz="2000"/>
            </a:lvl2pPr>
            <a:lvl3pPr marL="914400" indent="0">
              <a:buNone/>
              <a:defRPr sz="20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it-IT"/>
              <a:t>Fare clic sull'icona per inserire un'immagine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723900" y="2855968"/>
            <a:ext cx="3855720" cy="3011432"/>
          </a:xfrm>
        </p:spPr>
        <p:txBody>
          <a:bodyPr/>
          <a:lstStyle>
            <a:lvl1pPr marL="0" indent="0">
              <a:lnSpc>
                <a:spcPct val="113000"/>
              </a:lnSpc>
              <a:spcBef>
                <a:spcPts val="0"/>
              </a:spcBef>
              <a:spcAft>
                <a:spcPts val="1500"/>
              </a:spcAft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it-IT"/>
              <a:t>Fare clic per modificare gli stili del testo dello schema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723900" y="6453386"/>
            <a:ext cx="120457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2205945" y="6453386"/>
            <a:ext cx="2373675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9883140" y="6453386"/>
            <a:ext cx="1596292" cy="404614"/>
          </a:xfrm>
        </p:spPr>
        <p:txBody>
          <a:bodyPr/>
          <a:lstStyle>
            <a:lvl1pPr>
              <a:defRPr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sp>
        <p:nvSpPr>
          <p:cNvPr id="9" name="Rectangle 8" title="Divider Bar"/>
          <p:cNvSpPr/>
          <p:nvPr/>
        </p:nvSpPr>
        <p:spPr>
          <a:xfrm>
            <a:off x="5303520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7532084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2295525"/>
            <a:ext cx="9601200" cy="3571875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20641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1_Titolo e testo vertica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596561" y="624156"/>
            <a:ext cx="1565766" cy="5243244"/>
          </a:xfrm>
        </p:spPr>
        <p:txBody>
          <a:bodyPr vert="eaVert"/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371600" y="624156"/>
            <a:ext cx="8179641" cy="5243244"/>
          </a:xfrm>
        </p:spPr>
        <p:txBody>
          <a:bodyPr vert="eaVert"/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189411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371600" y="685800"/>
            <a:ext cx="9601200" cy="148590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it-IT"/>
              <a:t>Fare clic per modificare lo stile del titolo dello schema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71600" y="2286000"/>
            <a:ext cx="9601200" cy="35814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it-IT"/>
              <a:t>Fare clic per modificare gli stili del testo dello schema</a:t>
            </a:r>
          </a:p>
          <a:p>
            <a:pPr lvl="1"/>
            <a:r>
              <a:rPr lang="it-IT"/>
              <a:t>Secondo livello</a:t>
            </a:r>
          </a:p>
          <a:p>
            <a:pPr lvl="2"/>
            <a:r>
              <a:rPr lang="it-IT"/>
              <a:t>Terzo livello</a:t>
            </a:r>
          </a:p>
          <a:p>
            <a:pPr lvl="3"/>
            <a:r>
              <a:rPr lang="it-IT"/>
              <a:t>Quarto livello</a:t>
            </a:r>
          </a:p>
          <a:p>
            <a:pPr lvl="4"/>
            <a:r>
              <a:rPr lang="it-IT"/>
              <a:t>Quinto livello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390650" y="6453386"/>
            <a:ext cx="120457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7/22/2026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93564" y="6453386"/>
            <a:ext cx="6280830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aseline="0">
                <a:solidFill>
                  <a:schemeClr val="tx2"/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472736" y="6453386"/>
            <a:ext cx="1596292" cy="40461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aseline="0">
                <a:solidFill>
                  <a:schemeClr val="tx2"/>
                </a:solidFill>
              </a:defRPr>
            </a:lvl1pPr>
          </a:lstStyle>
          <a:p>
            <a:fld id="{C1FF6DA9-008F-8B48-92A6-B652298478BF}" type="slidenum">
              <a:rPr lang="en-US" smtClean="0"/>
              <a:t>‹N›</a:t>
            </a:fld>
            <a:endParaRPr lang="en-US"/>
          </a:p>
        </p:txBody>
      </p:sp>
      <p:sp>
        <p:nvSpPr>
          <p:cNvPr id="9" name="Rectangle 8" title="Side bar"/>
          <p:cNvSpPr/>
          <p:nvPr/>
        </p:nvSpPr>
        <p:spPr>
          <a:xfrm>
            <a:off x="478095" y="376"/>
            <a:ext cx="228600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</p:spTree>
    <p:extLst>
      <p:ext uri="{BB962C8B-B14F-4D97-AF65-F5344CB8AC3E}">
        <p14:creationId xmlns:p14="http://schemas.microsoft.com/office/powerpoint/2010/main" val="26109750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defTabSz="914400" rtl="0" eaLnBrk="1" latinLnBrk="0" hangingPunct="1">
        <a:lnSpc>
          <a:spcPct val="89000"/>
        </a:lnSpc>
        <a:spcBef>
          <a:spcPct val="0"/>
        </a:spcBef>
        <a:buNone/>
        <a:defRPr sz="4400" kern="1200" baseline="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84048" indent="-384048" algn="l" defTabSz="914400" rtl="0" eaLnBrk="1" latinLnBrk="0" hangingPunct="1">
        <a:lnSpc>
          <a:spcPct val="94000"/>
        </a:lnSpc>
        <a:spcBef>
          <a:spcPts val="1000"/>
        </a:spcBef>
        <a:spcAft>
          <a:spcPts val="200"/>
        </a:spcAft>
        <a:buFont typeface="Franklin Gothic Book" panose="020B0503020102020204" pitchFamily="34" charset="0"/>
        <a:buChar char="■"/>
        <a:defRPr sz="2000" kern="1200" baseline="0">
          <a:solidFill>
            <a:schemeClr val="tx2"/>
          </a:solidFill>
          <a:latin typeface="+mn-lt"/>
          <a:ea typeface="+mn-ea"/>
          <a:cs typeface="+mn-cs"/>
        </a:defRPr>
      </a:lvl1pPr>
      <a:lvl2pPr marL="914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2000" i="1" kern="1200" baseline="0">
          <a:solidFill>
            <a:schemeClr val="tx2"/>
          </a:solidFill>
          <a:latin typeface="+mn-lt"/>
          <a:ea typeface="+mn-ea"/>
          <a:cs typeface="+mn-cs"/>
        </a:defRPr>
      </a:lvl2pPr>
      <a:lvl3pPr marL="1371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800" kern="1200" baseline="0">
          <a:solidFill>
            <a:schemeClr val="tx2"/>
          </a:solidFill>
          <a:latin typeface="+mn-lt"/>
          <a:ea typeface="+mn-ea"/>
          <a:cs typeface="+mn-cs"/>
        </a:defRPr>
      </a:lvl3pPr>
      <a:lvl4pPr marL="1828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800" i="1" kern="1200" baseline="0">
          <a:solidFill>
            <a:schemeClr val="tx2"/>
          </a:solidFill>
          <a:latin typeface="+mn-lt"/>
          <a:ea typeface="+mn-ea"/>
          <a:cs typeface="+mn-cs"/>
        </a:defRPr>
      </a:lvl4pPr>
      <a:lvl5pPr marL="22860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600" kern="1200" baseline="0">
          <a:solidFill>
            <a:schemeClr val="tx2"/>
          </a:solidFill>
          <a:latin typeface="+mn-lt"/>
          <a:ea typeface="+mn-ea"/>
          <a:cs typeface="+mn-cs"/>
        </a:defRPr>
      </a:lvl5pPr>
      <a:lvl6pPr marL="27432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600" i="1" kern="1200" baseline="0">
          <a:solidFill>
            <a:schemeClr val="tx2"/>
          </a:solidFill>
          <a:latin typeface="+mn-lt"/>
          <a:ea typeface="+mn-ea"/>
          <a:cs typeface="+mn-cs"/>
        </a:defRPr>
      </a:lvl6pPr>
      <a:lvl7pPr marL="32004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7pPr>
      <a:lvl8pPr marL="36576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–"/>
        <a:defRPr sz="1400" i="1" kern="1200" baseline="0">
          <a:solidFill>
            <a:schemeClr val="tx2"/>
          </a:solidFill>
          <a:latin typeface="+mn-lt"/>
          <a:ea typeface="+mn-ea"/>
          <a:cs typeface="+mn-cs"/>
        </a:defRPr>
      </a:lvl8pPr>
      <a:lvl9pPr marL="4114800" indent="-384048" algn="l" defTabSz="914400" rtl="0" eaLnBrk="1" latinLnBrk="0" hangingPunct="1">
        <a:lnSpc>
          <a:spcPct val="94000"/>
        </a:lnSpc>
        <a:spcBef>
          <a:spcPts val="500"/>
        </a:spcBef>
        <a:spcAft>
          <a:spcPts val="200"/>
        </a:spcAft>
        <a:buFont typeface="Franklin Gothic Book" panose="020B0503020102020204" pitchFamily="34" charset="0"/>
        <a:buChar char="■"/>
        <a:defRPr sz="1400" kern="1200" baseline="0">
          <a:solidFill>
            <a:schemeClr val="tx2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3" orient="horz" pos="1368">
          <p15:clr>
            <a:srgbClr val="F26B43"/>
          </p15:clr>
        </p15:guide>
        <p15:guide id="4" orient="horz" pos="1440">
          <p15:clr>
            <a:srgbClr val="F26B43"/>
          </p15:clr>
        </p15:guide>
        <p15:guide id="6" orient="horz" pos="3696">
          <p15:clr>
            <a:srgbClr val="F26B43"/>
          </p15:clr>
        </p15:guide>
        <p15:guide id="7" orient="horz" pos="432">
          <p15:clr>
            <a:srgbClr val="F26B43"/>
          </p15:clr>
        </p15:guide>
        <p15:guide id="8" orient="horz" pos="1512">
          <p15:clr>
            <a:srgbClr val="F26B43"/>
          </p15:clr>
        </p15:guide>
        <p15:guide id="9" pos="6912">
          <p15:clr>
            <a:srgbClr val="F26B43"/>
          </p15:clr>
        </p15:guide>
        <p15:guide id="10" pos="936">
          <p15:clr>
            <a:srgbClr val="F26B43"/>
          </p15:clr>
        </p15:guide>
        <p15:guide id="11" pos="864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5885" y="320040"/>
            <a:ext cx="10348265" cy="7315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82236"/>
                </a:solidFill>
              </a:defRPr>
            </a:pPr>
            <a:r>
              <a:rPr lang="it-IT" dirty="0">
                <a:latin typeface="OracleSansVF Extra Bold" panose="020B0503020204020204" pitchFamily="34" charset="0"/>
                <a:cs typeface="OracleSansVF Extra Bold" panose="020B0503020204020204" pitchFamily="34" charset="0"/>
              </a:rPr>
              <a:t>Future skills, Future Job</a:t>
            </a:r>
            <a:endParaRPr dirty="0">
              <a:latin typeface="OracleSansVF Extra Bold" panose="020B0503020204020204" pitchFamily="34" charset="0"/>
              <a:cs typeface="OracleSansVF Extra Bold" panose="020B0503020204020204" pitchFamily="34" charset="0"/>
            </a:endParaRPr>
          </a:p>
          <a:p>
            <a:pPr>
              <a:defRPr sz="1200">
                <a:solidFill>
                  <a:srgbClr val="5A5A5A"/>
                </a:solidFill>
              </a:defRPr>
            </a:pPr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Project Work Oracle</a:t>
            </a:r>
            <a:r>
              <a:rPr lang="it-IT" dirty="0">
                <a:latin typeface="OracleSansVF" panose="020B0503020204020204" pitchFamily="34" charset="0"/>
                <a:cs typeface="OracleSansVF" panose="020B0503020204020204" pitchFamily="34" charset="0"/>
              </a:rPr>
              <a:t> Academy</a:t>
            </a:r>
            <a:endParaRPr dirty="0">
              <a:latin typeface="OracleSansVF" panose="020B0503020204020204" pitchFamily="34" charset="0"/>
              <a:cs typeface="OracleSansVF" panose="020B0503020204020204" pitchFamily="34" charset="0"/>
            </a:endParaRPr>
          </a:p>
        </p:txBody>
      </p:sp>
      <p:sp>
        <p:nvSpPr>
          <p:cNvPr id="7" name="Rounded Rectangle 6"/>
          <p:cNvSpPr/>
          <p:nvPr/>
        </p:nvSpPr>
        <p:spPr>
          <a:xfrm>
            <a:off x="977326" y="1133660"/>
            <a:ext cx="1280160" cy="320040"/>
          </a:xfrm>
          <a:prstGeom prst="roundRect">
            <a:avLst/>
          </a:prstGeom>
          <a:solidFill>
            <a:srgbClr val="C84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AI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394646" y="1133660"/>
            <a:ext cx="1280160" cy="320040"/>
          </a:xfrm>
          <a:prstGeom prst="roundRect">
            <a:avLst/>
          </a:prstGeom>
          <a:solidFill>
            <a:srgbClr val="C84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DATA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3811966" y="1133660"/>
            <a:ext cx="1280160" cy="320040"/>
          </a:xfrm>
          <a:prstGeom prst="roundRect">
            <a:avLst/>
          </a:prstGeom>
          <a:solidFill>
            <a:srgbClr val="C84734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defRPr sz="1100" b="1">
                <a:solidFill>
                  <a:srgbClr val="FFFFFF"/>
                </a:solidFill>
              </a:defRPr>
            </a:pPr>
            <a:r>
              <a:t>GREEN</a:t>
            </a:r>
          </a:p>
        </p:txBody>
      </p:sp>
      <p:sp>
        <p:nvSpPr>
          <p:cNvPr id="10" name="Rounded Rectangle 9"/>
          <p:cNvSpPr/>
          <p:nvPr/>
        </p:nvSpPr>
        <p:spPr>
          <a:xfrm>
            <a:off x="885886" y="2939844"/>
            <a:ext cx="5669280" cy="3095195"/>
          </a:xfrm>
          <a:prstGeom prst="roundRect">
            <a:avLst>
              <a:gd name="adj" fmla="val 6641"/>
            </a:avLst>
          </a:prstGeom>
          <a:solidFill>
            <a:srgbClr val="FFFFFF"/>
          </a:solidFill>
          <a:ln>
            <a:solidFill>
              <a:srgbClr val="EBF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Nome e </a:t>
            </a:r>
            <a:r>
              <a:rPr dirty="0" err="1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Cognome</a:t>
            </a:r>
            <a:b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</a:b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____________________________________</a:t>
            </a:r>
          </a:p>
          <a:p>
            <a:pPr lvl="1">
              <a:defRPr sz="1800"/>
            </a:pPr>
            <a:endParaRPr lang="it-IT"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Classe</a:t>
            </a:r>
            <a:b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</a:b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____________________________________</a:t>
            </a:r>
          </a:p>
          <a:p>
            <a:pPr lvl="1">
              <a:defRPr sz="1800"/>
            </a:pPr>
            <a:endParaRPr lang="it-IT"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Anno </a:t>
            </a:r>
            <a:r>
              <a:rPr dirty="0" err="1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scolastico</a:t>
            </a:r>
            <a:b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</a:b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____________________________________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766560" y="1611752"/>
            <a:ext cx="4480560" cy="4423288"/>
          </a:xfrm>
          <a:prstGeom prst="roundRect">
            <a:avLst>
              <a:gd name="adj" fmla="val 3500"/>
            </a:avLst>
          </a:prstGeom>
          <a:solidFill>
            <a:srgbClr val="EBF2FA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it-IT" i="1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Inserisci un'immagine o un </a:t>
            </a:r>
            <a:r>
              <a:rPr lang="it-IT" i="1" dirty="0" err="1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mockup</a:t>
            </a:r>
            <a:endParaRPr lang="it-IT" i="1"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algn="ctr"/>
            <a:r>
              <a:rPr lang="it-IT" i="1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della figura professionale</a:t>
            </a:r>
          </a:p>
        </p:txBody>
      </p:sp>
      <p:sp>
        <p:nvSpPr>
          <p:cNvPr id="13" name="Rounded Rectangle 9">
            <a:extLst>
              <a:ext uri="{FF2B5EF4-FFF2-40B4-BE49-F238E27FC236}">
                <a16:creationId xmlns:a16="http://schemas.microsoft.com/office/drawing/2014/main" id="{E01962BF-E0BF-F42A-1C84-EE38D2913945}"/>
              </a:ext>
            </a:extLst>
          </p:cNvPr>
          <p:cNvSpPr/>
          <p:nvPr/>
        </p:nvSpPr>
        <p:spPr>
          <a:xfrm>
            <a:off x="885886" y="1611752"/>
            <a:ext cx="5669280" cy="1042219"/>
          </a:xfrm>
          <a:prstGeom prst="roundRect">
            <a:avLst/>
          </a:prstGeom>
          <a:solidFill>
            <a:srgbClr val="FFFFFF"/>
          </a:solidFill>
          <a:ln>
            <a:solidFill>
              <a:srgbClr val="EBF2FA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defRPr sz="1800"/>
            </a:pP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Nome figura professionale</a:t>
            </a:r>
            <a:b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</a:b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____________________________________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74257" y="320040"/>
            <a:ext cx="5194051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236"/>
                </a:solidFill>
              </a:defRPr>
            </a:pPr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PANORAMICA</a:t>
            </a:r>
          </a:p>
          <a:p>
            <a:pPr>
              <a:defRPr sz="1200">
                <a:solidFill>
                  <a:srgbClr val="5A5A5A"/>
                </a:solidFill>
              </a:defRPr>
            </a:pP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Chi è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questa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figura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professionale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? Qual è il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suo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valore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?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74256" y="1365700"/>
            <a:ext cx="10372864" cy="4287848"/>
          </a:xfrm>
          <a:prstGeom prst="roundRect">
            <a:avLst>
              <a:gd name="adj" fmla="val 3764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defRPr sz="20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Chi è </a:t>
            </a:r>
            <a:r>
              <a:rPr dirty="0" err="1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questa</a:t>
            </a: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 </a:t>
            </a:r>
            <a:r>
              <a:rPr dirty="0" err="1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figura</a:t>
            </a: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 </a:t>
            </a:r>
            <a:r>
              <a:rPr dirty="0" err="1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professionale</a:t>
            </a: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? Qual è il </a:t>
            </a:r>
            <a:r>
              <a:rPr dirty="0" err="1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suo</a:t>
            </a: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 </a:t>
            </a:r>
            <a:r>
              <a:rPr dirty="0" err="1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valore</a:t>
            </a: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?</a:t>
            </a: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</a:t>
            </a: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74254" y="320040"/>
            <a:ext cx="5517857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236"/>
                </a:solidFill>
              </a:defRPr>
            </a:pPr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FORMAZIONE</a:t>
            </a:r>
          </a:p>
          <a:p>
            <a:pPr>
              <a:defRPr sz="1200">
                <a:solidFill>
                  <a:srgbClr val="5A5A5A"/>
                </a:solidFill>
              </a:defRPr>
            </a:pP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Percorso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 di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studi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,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certificazioni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 e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apprendimento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 continuo</a:t>
            </a:r>
          </a:p>
        </p:txBody>
      </p:sp>
      <p:sp>
        <p:nvSpPr>
          <p:cNvPr id="8" name="Oval 7"/>
          <p:cNvSpPr/>
          <p:nvPr/>
        </p:nvSpPr>
        <p:spPr>
          <a:xfrm>
            <a:off x="1243062" y="1623060"/>
            <a:ext cx="320040" cy="320040"/>
          </a:xfrm>
          <a:prstGeom prst="ellipse">
            <a:avLst/>
          </a:prstGeom>
          <a:solidFill>
            <a:srgbClr val="C8473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1672830" y="1623060"/>
            <a:ext cx="8441735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Scuola _______</a:t>
            </a:r>
            <a:r>
              <a:rPr lang="it-IT" dirty="0"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________________________________________</a:t>
            </a:r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__________________</a:t>
            </a:r>
          </a:p>
        </p:txBody>
      </p:sp>
      <p:sp>
        <p:nvSpPr>
          <p:cNvPr id="10" name="Oval 9"/>
          <p:cNvSpPr/>
          <p:nvPr/>
        </p:nvSpPr>
        <p:spPr>
          <a:xfrm>
            <a:off x="1243062" y="2560320"/>
            <a:ext cx="320040" cy="320040"/>
          </a:xfrm>
          <a:prstGeom prst="ellipse">
            <a:avLst/>
          </a:prstGeom>
          <a:solidFill>
            <a:srgbClr val="C8473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1681974" y="2526030"/>
            <a:ext cx="846097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ITS / Università ______</a:t>
            </a:r>
            <a:r>
              <a:rPr lang="it-IT" dirty="0"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_______________________________</a:t>
            </a:r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</a:t>
            </a:r>
          </a:p>
        </p:txBody>
      </p:sp>
      <p:sp>
        <p:nvSpPr>
          <p:cNvPr id="12" name="Oval 11"/>
          <p:cNvSpPr/>
          <p:nvPr/>
        </p:nvSpPr>
        <p:spPr>
          <a:xfrm>
            <a:off x="1243062" y="3517736"/>
            <a:ext cx="320040" cy="320040"/>
          </a:xfrm>
          <a:prstGeom prst="ellipse">
            <a:avLst/>
          </a:prstGeom>
          <a:solidFill>
            <a:srgbClr val="C8473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3" name="TextBox 12"/>
          <p:cNvSpPr txBox="1"/>
          <p:nvPr/>
        </p:nvSpPr>
        <p:spPr>
          <a:xfrm>
            <a:off x="1681974" y="3454687"/>
            <a:ext cx="8316700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 err="1">
                <a:latin typeface="OracleSansVF" panose="020B0503020204020204" pitchFamily="34" charset="0"/>
                <a:cs typeface="OracleSansVF" panose="020B0503020204020204" pitchFamily="34" charset="0"/>
              </a:rPr>
              <a:t>Specializzazione</a:t>
            </a:r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 ____</a:t>
            </a:r>
            <a:r>
              <a:rPr lang="it-IT" dirty="0"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</a:t>
            </a:r>
          </a:p>
        </p:txBody>
      </p:sp>
      <p:sp>
        <p:nvSpPr>
          <p:cNvPr id="14" name="Oval 13"/>
          <p:cNvSpPr/>
          <p:nvPr/>
        </p:nvSpPr>
        <p:spPr>
          <a:xfrm>
            <a:off x="1243062" y="4415421"/>
            <a:ext cx="320040" cy="320040"/>
          </a:xfrm>
          <a:prstGeom prst="ellipse">
            <a:avLst/>
          </a:prstGeom>
          <a:solidFill>
            <a:srgbClr val="C84734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5" name="TextBox 14"/>
          <p:cNvSpPr txBox="1"/>
          <p:nvPr/>
        </p:nvSpPr>
        <p:spPr>
          <a:xfrm>
            <a:off x="1681974" y="4380886"/>
            <a:ext cx="8456161" cy="369332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Aggiornamento continuo __</a:t>
            </a:r>
            <a:r>
              <a:rPr lang="it-IT" dirty="0"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</a:t>
            </a:r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63103" y="320040"/>
            <a:ext cx="3858749" cy="52322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236"/>
                </a:solidFill>
              </a:defRPr>
            </a:pPr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HARD &amp; SOFT SKILLS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863103" y="1188720"/>
            <a:ext cx="4754880" cy="4572000"/>
          </a:xfrm>
          <a:prstGeom prst="roundRect">
            <a:avLst>
              <a:gd name="adj" fmla="val 3333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lnSpc>
                <a:spcPct val="200000"/>
              </a:lnSpc>
              <a:defRPr sz="22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Hard Skills</a:t>
            </a:r>
          </a:p>
          <a:p>
            <a:pPr lvl="1">
              <a:lnSpc>
                <a:spcPct val="200000"/>
              </a:lnSpc>
              <a:defRPr sz="16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□ 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</a:t>
            </a: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</a:t>
            </a:r>
          </a:p>
          <a:p>
            <a:pPr lvl="1">
              <a:lnSpc>
                <a:spcPct val="200000"/>
              </a:lnSpc>
              <a:defRPr sz="16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□ 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6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□ 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 _____________________________</a:t>
            </a:r>
          </a:p>
          <a:p>
            <a:pPr lvl="1">
              <a:lnSpc>
                <a:spcPct val="200000"/>
              </a:lnSpc>
              <a:defRPr sz="16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□ 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 _____________________________</a:t>
            </a:r>
          </a:p>
          <a:p>
            <a:pPr lvl="1">
              <a:lnSpc>
                <a:spcPct val="200000"/>
              </a:lnSpc>
              <a:defRPr sz="1600"/>
            </a:pP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□  _____________________________</a:t>
            </a:r>
          </a:p>
          <a:p>
            <a:pPr lvl="1">
              <a:lnSpc>
                <a:spcPct val="200000"/>
              </a:lnSpc>
              <a:defRPr sz="1600"/>
            </a:pP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□  _____________________________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258063" y="1188720"/>
            <a:ext cx="4754880" cy="4572000"/>
          </a:xfrm>
          <a:prstGeom prst="roundRect">
            <a:avLst>
              <a:gd name="adj" fmla="val 3549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defRPr sz="22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Soft Skills</a:t>
            </a:r>
          </a:p>
          <a:p>
            <a:pPr lvl="1">
              <a:lnSpc>
                <a:spcPct val="200000"/>
              </a:lnSpc>
              <a:defRPr sz="1600"/>
            </a:pP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□  _____________________________</a:t>
            </a:r>
          </a:p>
          <a:p>
            <a:pPr lvl="1">
              <a:lnSpc>
                <a:spcPct val="200000"/>
              </a:lnSpc>
              <a:defRPr sz="1600"/>
            </a:pP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□  _____________________________</a:t>
            </a:r>
          </a:p>
          <a:p>
            <a:pPr lvl="1">
              <a:lnSpc>
                <a:spcPct val="200000"/>
              </a:lnSpc>
              <a:defRPr sz="1600"/>
            </a:pP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□  _____________________________</a:t>
            </a:r>
          </a:p>
          <a:p>
            <a:pPr lvl="1">
              <a:lnSpc>
                <a:spcPct val="200000"/>
              </a:lnSpc>
              <a:defRPr sz="1600"/>
            </a:pP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□  _____________________________</a:t>
            </a:r>
          </a:p>
          <a:p>
            <a:pPr lvl="1">
              <a:lnSpc>
                <a:spcPct val="200000"/>
              </a:lnSpc>
              <a:defRPr sz="1600"/>
            </a:pP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□  _____________________________</a:t>
            </a:r>
          </a:p>
          <a:p>
            <a:pPr lvl="1">
              <a:lnSpc>
                <a:spcPct val="200000"/>
              </a:lnSpc>
              <a:defRPr sz="1600"/>
            </a:pP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□  _____________________________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96559" y="320040"/>
            <a:ext cx="180369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236"/>
                </a:solidFill>
              </a:defRPr>
            </a:pPr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ATTIVITÀ</a:t>
            </a:r>
          </a:p>
          <a:p>
            <a:pPr>
              <a:defRPr sz="1200">
                <a:solidFill>
                  <a:srgbClr val="5A5A5A"/>
                </a:solidFill>
              </a:defRPr>
            </a:pP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Una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giornata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tipo</a:t>
            </a:r>
            <a:endParaRPr sz="1600" dirty="0">
              <a:latin typeface="OracleSansVF" panose="020B0503020204020204" pitchFamily="34" charset="0"/>
              <a:cs typeface="OracleSansVF" panose="020B0503020204020204" pitchFamily="34" charset="0"/>
            </a:endParaRP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D6732BC5-0727-0D2B-B238-DE1F86523F20}"/>
              </a:ext>
            </a:extLst>
          </p:cNvPr>
          <p:cNvSpPr/>
          <p:nvPr/>
        </p:nvSpPr>
        <p:spPr>
          <a:xfrm>
            <a:off x="874256" y="1365700"/>
            <a:ext cx="10372864" cy="4287848"/>
          </a:xfrm>
          <a:prstGeom prst="roundRect">
            <a:avLst>
              <a:gd name="adj" fmla="val 3764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defRPr sz="2000"/>
            </a:pP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Una giornata tipo</a:t>
            </a: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</a:t>
            </a: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85407" y="320040"/>
            <a:ext cx="4958409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236"/>
                </a:solidFill>
              </a:defRPr>
            </a:pPr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STRUMENTI E TECNOLOGIE</a:t>
            </a:r>
          </a:p>
          <a:p>
            <a:pPr>
              <a:defRPr sz="1200">
                <a:solidFill>
                  <a:srgbClr val="5A5A5A"/>
                </a:solidFill>
              </a:defRPr>
            </a:pP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Software, AI,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robotica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,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piattaforme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,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linguaggi</a:t>
            </a:r>
            <a:endParaRPr sz="1600" dirty="0">
              <a:latin typeface="OracleSansVF" panose="020B0503020204020204" pitchFamily="34" charset="0"/>
              <a:cs typeface="OracleSansVF" panose="020B0503020204020204" pitchFamily="34" charset="0"/>
            </a:endParaRPr>
          </a:p>
        </p:txBody>
      </p:sp>
      <p:sp>
        <p:nvSpPr>
          <p:cNvPr id="13" name="Rounded Rectangle 6">
            <a:extLst>
              <a:ext uri="{FF2B5EF4-FFF2-40B4-BE49-F238E27FC236}">
                <a16:creationId xmlns:a16="http://schemas.microsoft.com/office/drawing/2014/main" id="{96ABE177-13EC-9C95-00D5-BB6134007F62}"/>
              </a:ext>
            </a:extLst>
          </p:cNvPr>
          <p:cNvSpPr/>
          <p:nvPr/>
        </p:nvSpPr>
        <p:spPr>
          <a:xfrm>
            <a:off x="874256" y="1365700"/>
            <a:ext cx="10372864" cy="4287848"/>
          </a:xfrm>
          <a:prstGeom prst="roundRect">
            <a:avLst>
              <a:gd name="adj" fmla="val 3764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defRPr sz="2000"/>
            </a:pP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Software, AI, robotica, piattaforme, linguaggi utilizzati</a:t>
            </a: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</a:t>
            </a: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74255" y="320040"/>
            <a:ext cx="4599336" cy="769441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800" b="1">
                <a:solidFill>
                  <a:srgbClr val="182236"/>
                </a:solidFill>
              </a:defRPr>
            </a:pPr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IMPATTO SULLA SOCIETÀ</a:t>
            </a:r>
          </a:p>
          <a:p>
            <a:pPr>
              <a:defRPr sz="1200">
                <a:solidFill>
                  <a:srgbClr val="5A5A5A"/>
                </a:solidFill>
              </a:defRPr>
            </a:pP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Benefici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,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rischi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 ed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etica</a:t>
            </a:r>
            <a:endParaRPr sz="1600" dirty="0">
              <a:latin typeface="OracleSansVF" panose="020B0503020204020204" pitchFamily="34" charset="0"/>
              <a:cs typeface="OracleSansVF" panose="020B0503020204020204" pitchFamily="34" charset="0"/>
            </a:endParaRP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7D363057-8C82-D821-A052-42421A9DB032}"/>
              </a:ext>
            </a:extLst>
          </p:cNvPr>
          <p:cNvSpPr/>
          <p:nvPr/>
        </p:nvSpPr>
        <p:spPr>
          <a:xfrm>
            <a:off x="874256" y="1365700"/>
            <a:ext cx="10372864" cy="4287848"/>
          </a:xfrm>
          <a:prstGeom prst="roundRect">
            <a:avLst>
              <a:gd name="adj" fmla="val 3764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defRPr sz="2000"/>
            </a:pP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Benefici, rischi ed etica</a:t>
            </a: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</a:t>
            </a: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874252" y="320040"/>
            <a:ext cx="7324050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800" b="1">
                <a:solidFill>
                  <a:srgbClr val="182236"/>
                </a:solidFill>
              </a:defRPr>
            </a:pPr>
            <a:r>
              <a:rPr dirty="0">
                <a:latin typeface="OracleSansVF" panose="020B0503020204020204" pitchFamily="34" charset="0"/>
                <a:cs typeface="OracleSansVF" panose="020B0503020204020204" pitchFamily="34" charset="0"/>
              </a:rPr>
              <a:t>IL MIO PITCH</a:t>
            </a:r>
          </a:p>
          <a:p>
            <a:pPr>
              <a:defRPr sz="1200">
                <a:solidFill>
                  <a:srgbClr val="5A5A5A"/>
                </a:solidFill>
              </a:defRPr>
            </a:pP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Perché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questa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professione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sarà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importante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 </a:t>
            </a:r>
            <a:r>
              <a:rPr sz="1600" dirty="0" err="1">
                <a:latin typeface="OracleSansVF" panose="020B0503020204020204" pitchFamily="34" charset="0"/>
                <a:cs typeface="OracleSansVF" panose="020B0503020204020204" pitchFamily="34" charset="0"/>
              </a:rPr>
              <a:t>nel</a:t>
            </a:r>
            <a:r>
              <a:rPr sz="1600" dirty="0">
                <a:latin typeface="OracleSansVF" panose="020B0503020204020204" pitchFamily="34" charset="0"/>
                <a:cs typeface="OracleSansVF" panose="020B0503020204020204" pitchFamily="34" charset="0"/>
              </a:rPr>
              <a:t> 2045?</a:t>
            </a:r>
          </a:p>
        </p:txBody>
      </p:sp>
      <p:sp>
        <p:nvSpPr>
          <p:cNvPr id="11" name="Rounded Rectangle 6">
            <a:extLst>
              <a:ext uri="{FF2B5EF4-FFF2-40B4-BE49-F238E27FC236}">
                <a16:creationId xmlns:a16="http://schemas.microsoft.com/office/drawing/2014/main" id="{1F382D56-A504-9FDF-4E35-7AAB2B8BE8B1}"/>
              </a:ext>
            </a:extLst>
          </p:cNvPr>
          <p:cNvSpPr/>
          <p:nvPr/>
        </p:nvSpPr>
        <p:spPr>
          <a:xfrm>
            <a:off x="874256" y="1365700"/>
            <a:ext cx="10372864" cy="4287848"/>
          </a:xfrm>
          <a:prstGeom prst="roundRect">
            <a:avLst>
              <a:gd name="adj" fmla="val 3764"/>
            </a:avLst>
          </a:prstGeom>
          <a:solidFill>
            <a:srgbClr val="FFFFFF"/>
          </a:solidFill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1">
              <a:defRPr sz="2000"/>
            </a:pP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Perché questa professione sarà importante nel 2045?</a:t>
            </a: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</a:t>
            </a: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  <a:p>
            <a:pPr lvl="1">
              <a:lnSpc>
                <a:spcPct val="200000"/>
              </a:lnSpc>
              <a:defRPr sz="1800"/>
            </a:pPr>
            <a:r>
              <a:rPr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• _________________________________________________</a:t>
            </a:r>
            <a:r>
              <a:rPr lang="it-IT" dirty="0">
                <a:solidFill>
                  <a:schemeClr val="tx1"/>
                </a:solidFill>
                <a:latin typeface="OracleSansVF" panose="020B0503020204020204" pitchFamily="34" charset="0"/>
                <a:cs typeface="OracleSansVF" panose="020B0503020204020204" pitchFamily="34" charset="0"/>
              </a:rPr>
              <a:t>______________________________</a:t>
            </a:r>
            <a:endParaRPr dirty="0">
              <a:solidFill>
                <a:schemeClr val="tx1"/>
              </a:solidFill>
              <a:latin typeface="OracleSansVF" panose="020B0503020204020204" pitchFamily="34" charset="0"/>
              <a:cs typeface="OracleSansVF" panose="020B0503020204020204" pitchFamily="34" charset="0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itaglio">
  <a:themeElements>
    <a:clrScheme name="Gradazioni di grigio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Ritaglio">
      <a:maj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Franklin Gothic Book" panose="020B0503020102020204"/>
        <a:ea typeface=""/>
        <a:cs typeface=""/>
        <a:font script="Jpan" typeface="メイリオ"/>
        <a:font script="Hang" typeface="돋움"/>
        <a:font script="Hans" typeface="华文楷体"/>
        <a:font script="Hant" typeface="微軟正黑體"/>
        <a:font script="Arab" typeface="Tahoma"/>
        <a:font script="Hebr" typeface="Aharoni"/>
        <a:font script="Thai" typeface="Lily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Ritaglio">
      <a:fillStyleLst>
        <a:solidFill>
          <a:schemeClr val="phClr"/>
        </a:solidFill>
        <a:gradFill rotWithShape="1">
          <a:gsLst>
            <a:gs pos="0">
              <a:schemeClr val="phClr">
                <a:tint val="67000"/>
                <a:satMod val="105000"/>
                <a:lumMod val="110000"/>
              </a:schemeClr>
            </a:gs>
            <a:gs pos="50000">
              <a:schemeClr val="phClr">
                <a:tint val="73000"/>
                <a:satMod val="103000"/>
                <a:lumMod val="105000"/>
              </a:schemeClr>
            </a:gs>
            <a:gs pos="100000">
              <a:schemeClr val="phClr">
                <a:tint val="81000"/>
                <a:satMod val="109000"/>
                <a:lumMod val="105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6350" cap="flat" cmpd="sng" algn="in">
          <a:solidFill>
            <a:schemeClr val="phClr"/>
          </a:solidFill>
          <a:prstDash val="solid"/>
        </a:ln>
        <a:ln w="34925" cap="flat" cmpd="sng" algn="in">
          <a:solidFill>
            <a:schemeClr val="phClr"/>
          </a:solidFill>
          <a:prstDash val="solid"/>
        </a:ln>
        <a:ln w="19050" cap="flat" cmpd="sng" algn="in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50000"/>
                <a:lumMod val="102000"/>
              </a:schemeClr>
            </a:gs>
            <a:gs pos="50000">
              <a:schemeClr val="phClr">
                <a:tint val="98000"/>
                <a:shade val="90000"/>
                <a:satMod val="13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rop" id="{EC9488ED-E761-4D60-9AC4-764D1FE2C171}" vid="{CE19780C-D67D-4C13-9DE9-A52BC3BA51B4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Ritaglio</Template>
  <TotalTime>35</TotalTime>
  <Words>266</Words>
  <Application>Microsoft Office PowerPoint</Application>
  <PresentationFormat>Widescreen</PresentationFormat>
  <Paragraphs>74</Paragraphs>
  <Slides>8</Slides>
  <Notes>0</Notes>
  <HiddenSlides>0</HiddenSlides>
  <MMClips>0</MMClips>
  <ScaleCrop>false</ScaleCrop>
  <HeadingPairs>
    <vt:vector size="6" baseType="variant">
      <vt:variant>
        <vt:lpstr>Caratteri utilizzati</vt:lpstr>
      </vt:variant>
      <vt:variant>
        <vt:i4>3</vt:i4>
      </vt:variant>
      <vt:variant>
        <vt:lpstr>Tema</vt:lpstr>
      </vt:variant>
      <vt:variant>
        <vt:i4>1</vt:i4>
      </vt:variant>
      <vt:variant>
        <vt:lpstr>Titoli diapositive</vt:lpstr>
      </vt:variant>
      <vt:variant>
        <vt:i4>8</vt:i4>
      </vt:variant>
    </vt:vector>
  </HeadingPairs>
  <TitlesOfParts>
    <vt:vector size="12" baseType="lpstr">
      <vt:lpstr>Franklin Gothic Book</vt:lpstr>
      <vt:lpstr>OracleSansVF</vt:lpstr>
      <vt:lpstr>OracleSansVF Extra Bold</vt:lpstr>
      <vt:lpstr>Ritaglio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Debora Avella</cp:lastModifiedBy>
  <cp:revision>5</cp:revision>
  <dcterms:created xsi:type="dcterms:W3CDTF">2013-01-27T09:14:16Z</dcterms:created>
  <dcterms:modified xsi:type="dcterms:W3CDTF">2026-07-22T08:33:58Z</dcterms:modified>
  <cp:category/>
</cp:coreProperties>
</file>