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6707" r:id="rId3"/>
    <p:sldId id="6718" r:id="rId4"/>
    <p:sldId id="6720" r:id="rId5"/>
    <p:sldId id="6732" r:id="rId6"/>
    <p:sldId id="6734" r:id="rId7"/>
    <p:sldId id="6721" r:id="rId8"/>
    <p:sldId id="6736" r:id="rId9"/>
    <p:sldId id="6737" r:id="rId10"/>
    <p:sldId id="6738" r:id="rId11"/>
    <p:sldId id="6739" r:id="rId12"/>
    <p:sldId id="6740" r:id="rId13"/>
    <p:sldId id="6741" r:id="rId14"/>
    <p:sldId id="6742" r:id="rId15"/>
    <p:sldId id="6743" r:id="rId16"/>
    <p:sldId id="6744" r:id="rId17"/>
    <p:sldId id="6745" r:id="rId18"/>
    <p:sldId id="6746" r:id="rId19"/>
    <p:sldId id="6747" r:id="rId20"/>
    <p:sldId id="6748" r:id="rId21"/>
    <p:sldId id="6749" r:id="rId22"/>
    <p:sldId id="6750" r:id="rId23"/>
    <p:sldId id="6751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olini Stefania" initials="BS" lastIdx="2" clrIdx="0">
    <p:extLst>
      <p:ext uri="{19B8F6BF-5375-455C-9EA6-DF929625EA0E}">
        <p15:presenceInfo xmlns:p15="http://schemas.microsoft.com/office/powerpoint/2012/main" userId="S::stefania.bertolini@iulm.it::85dcd6a8-097e-449a-bf39-a616278e24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21"/>
    <a:srgbClr val="003C71"/>
    <a:srgbClr val="06C44A"/>
    <a:srgbClr val="07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189" autoAdjust="0"/>
  </p:normalViewPr>
  <p:slideViewPr>
    <p:cSldViewPr snapToGrid="0">
      <p:cViewPr varScale="1">
        <p:scale>
          <a:sx n="104" d="100"/>
          <a:sy n="104" d="100"/>
        </p:scale>
        <p:origin x="6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8CD8FE-A690-FE8F-6781-90A199B85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9FAF3-3349-4EF3-A773-3BCA7BA58813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F11279-3676-3572-ED25-AF75CDF2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03664"/>
            <a:ext cx="2971800" cy="5294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1D234C9-8EA8-8C0E-532B-256136725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575"/>
            <a:ext cx="2137410" cy="555538"/>
          </a:xfrm>
          <a:prstGeom prst="rect">
            <a:avLst/>
          </a:prstGeom>
        </p:spPr>
      </p:pic>
      <p:sp>
        <p:nvSpPr>
          <p:cNvPr id="10" name="Segnaposto intestazione 9">
            <a:extLst>
              <a:ext uri="{FF2B5EF4-FFF2-40B4-BE49-F238E27FC236}">
                <a16:creationId xmlns:a16="http://schemas.microsoft.com/office/drawing/2014/main" id="{ADD9CB1D-0622-7C4A-7BA3-6E878E7A25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4034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F5940-0719-40AD-8CCA-DFD29E698977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86003-530F-46CA-BEAA-3C6DB00963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6142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19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B4EC9D-69F7-021A-DC31-5046142C0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A64906-C262-4549-2747-704F379B3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505245-1E54-E51F-9584-EA0F14BA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58D446-B859-0BE3-EA24-31C7CF79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0C716-2546-5D7E-DAFC-D7173F84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94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329AB-C9EF-AF64-B4ED-4AEE52AA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5CB2A8-2F81-32AC-01CE-C7B8622A9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36F60E-E619-85A8-565E-D6EA4167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01D729-12DF-0044-6052-1DAAA39D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DE227C-3154-FE95-E36F-3C7B5E75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98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14EC8E-EDC3-2CE5-A6B2-B5DC89F51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8E6698-7FE4-6846-1E11-FCEE9CDD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047FE6-1CBB-0817-E2A2-8E84EAC2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AB835D-4D1B-D080-202C-CE6CEE75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E504BF-DF12-CF01-B001-8F968CC8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439F8-AE65-55E4-D817-7CE71C52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EC3991-B139-A4AA-BC87-E37837361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D56F5A-249B-FDF7-E7CB-C5E0148C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DC8F07-21AF-5DAE-9DF7-1E561EC5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D8A4B-E09C-C22B-BE7B-8E8A104C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74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7246A-6785-EAAA-0BC1-C2773021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A90BB0-BBEA-F77C-046F-DDABEC810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2B3AE7-69F5-CAC2-CE0C-4E27CB80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FDFA9C-8E0E-AF74-9F0C-3F935F48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0CD584-DACA-1325-5165-EE45C8B3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55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0EEA7-EB23-145D-2241-8238A845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DAE341-2C99-D28F-EB25-CCCEBA7DF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A0B0E5-4084-1B40-A3F8-17263C755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547A98-E079-59F5-6EA0-80BACB4A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651A79-E214-CC96-0C5C-DB331247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B5F531-8230-F9C0-8DD5-83A8A881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87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298D5-6125-9B3F-0332-20BF4C30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3CAF39-3CB6-CF2A-E4DA-961777FD3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052312-41D6-0088-057F-7D9486502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06D09D-20C3-533D-DA66-0FCD2ED7D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092E80-8691-EDCF-CFED-FE7E8DE8F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99651B-22F9-9FE6-48AD-94F7FA7C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2468E8-39E1-41A3-999B-E55D2789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4A1DA0-3148-965F-E204-21F95D86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46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02AE4-395C-6E78-66BA-5DA37600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0CF001-1C53-E8F4-AB9E-A89B16D1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7E1FA1-DB31-D6D6-19E3-2E61A469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43C969-50BF-C661-9CFA-38F60C88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2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BB168B-B7F4-DCD0-584C-859AF595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F9F9744-35EF-017B-F4EB-46F7E319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EA126D-542A-6034-8A9D-CCF5DE34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18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D9A47-80B1-0328-6604-8D6DFBA7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3830C-2EC8-3A5C-C37C-45047774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4CD59E-180D-AAB8-83D0-CF77B7350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3547E4-8D38-0C3E-70D9-7280B511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6EA6A3-FBD5-7AA3-5596-487F5383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C69187-41EB-7D8C-57A4-A60C61DD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91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434C8-5311-D06E-80B6-9E47B25C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EEB72FA-AED9-7FC2-EFA5-FE6EE6B67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E57C7C-3AED-6658-28EC-34AFC80EA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6A7ECA-5AE6-CF78-12AF-014B0C78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7482AC-D41C-CC42-6FF5-9BAA8035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171BEC-02FB-1958-4439-FBD36F16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71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E7EE4A-E619-2AAB-5CD5-6C8C5441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9839B0-695B-4EB0-BAFE-21C24EAB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352CFE-BF1B-1D09-B88D-7BAB63EBB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9994-8199-41A7-96EE-3436E6481E9C}" type="datetimeFigureOut">
              <a:rPr lang="it-IT" smtClean="0"/>
              <a:t>21/02/2025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921D7-DF9E-9F7C-7FDE-93ACEFBB6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25CBD4-8749-CBE5-4032-732FA2C2B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7DC8-D76E-427D-9956-B809C18F35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0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cielo, aria aperta, avventura, montagna&#10;&#10;Il contenuto generato dall'IA potrebbe non essere corretto.">
            <a:extLst>
              <a:ext uri="{FF2B5EF4-FFF2-40B4-BE49-F238E27FC236}">
                <a16:creationId xmlns:a16="http://schemas.microsoft.com/office/drawing/2014/main" id="{C68D12A9-FCCA-990E-F6BC-00315BE5E0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1267"/>
            <a:ext cx="12192000" cy="3212111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B61A964D-B8CC-1CE8-EBD2-98ABFE4D5810}"/>
              </a:ext>
            </a:extLst>
          </p:cNvPr>
          <p:cNvSpPr>
            <a:spLocks/>
          </p:cNvSpPr>
          <p:nvPr/>
        </p:nvSpPr>
        <p:spPr>
          <a:xfrm>
            <a:off x="0" y="4656367"/>
            <a:ext cx="12192000" cy="387169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FB7D75-F4BF-5328-69E7-49D699037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4" y="3347708"/>
            <a:ext cx="10806544" cy="1379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it-IT" sz="7200" b="1" i="0" dirty="0">
                <a:solidFill>
                  <a:schemeClr val="bg1"/>
                </a:solidFill>
                <a:effectLst/>
                <a:latin typeface="Akrobat Black" panose="00000A00000000000000" pitchFamily="50" charset="0"/>
              </a:rPr>
              <a:t>SPORT COME BENESSERE</a:t>
            </a:r>
            <a:endParaRPr lang="it-IT" sz="28700" dirty="0">
              <a:solidFill>
                <a:schemeClr val="bg1"/>
              </a:solidFill>
              <a:latin typeface="Akrobat Black" panose="00000A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3F5C2E-EADD-C238-ACA9-5538B9B65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4" y="4684906"/>
            <a:ext cx="9211260" cy="3871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7D68D2-2CC0-776B-9398-7F4710D3A8A8}"/>
              </a:ext>
            </a:extLst>
          </p:cNvPr>
          <p:cNvSpPr txBox="1"/>
          <p:nvPr/>
        </p:nvSpPr>
        <p:spPr>
          <a:xfrm>
            <a:off x="1339276" y="5224149"/>
            <a:ext cx="884843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krobat Black" panose="00000A00000000000000" pitchFamily="50" charset="0"/>
                <a:cs typeface="Arial" panose="020B0604020202020204" pitchFamily="34" charset="0"/>
              </a:rPr>
              <a:t>Classe:</a:t>
            </a:r>
          </a:p>
          <a:p>
            <a:r>
              <a:rPr lang="it-IT" sz="1800" dirty="0">
                <a:cs typeface="Arial" panose="020B0604020202020204" pitchFamily="34" charset="0"/>
              </a:rPr>
              <a:t>…………………………………………………………</a:t>
            </a:r>
            <a:r>
              <a:rPr lang="en-GB" dirty="0">
                <a:latin typeface="Akrobat Black" panose="00000A00000000000000" pitchFamily="50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krobat Black" panose="00000A00000000000000" pitchFamily="50" charset="0"/>
                <a:cs typeface="Arial" panose="020B0604020202020204" pitchFamily="34" charset="0"/>
              </a:rPr>
              <a:t>A.S.: </a:t>
            </a:r>
          </a:p>
          <a:p>
            <a:r>
              <a:rPr lang="it-IT" sz="1800" dirty="0">
                <a:cs typeface="Arial" panose="020B0604020202020204" pitchFamily="34" charset="0"/>
              </a:rPr>
              <a:t>…………………………………………………………</a:t>
            </a:r>
            <a:r>
              <a:rPr lang="en-GB" dirty="0">
                <a:latin typeface="Akrobat Black" panose="00000A00000000000000" pitchFamily="50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magine 7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5D5E2CC8-89D0-B5C3-1930-D95CDAE5B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4" y="370892"/>
            <a:ext cx="4148790" cy="9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5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8BED-DDDB-AEC0-D731-10CC32EAA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22862069-D9A4-F10E-5A93-F7C8E302C4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3868765-442D-C567-0DE4-E4005750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375981"/>
            <a:ext cx="11714394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Benefici fisici riscontrati </a:t>
            </a:r>
            <a:r>
              <a:rPr lang="it-IT" sz="2200" dirty="0">
                <a:latin typeface="Akrobat" panose="00000600000000000000" pitchFamily="50" charset="0"/>
              </a:rPr>
              <a:t>(Selezionare i più frequenti con relativa percentuale)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Maggiore energia: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Minore stress: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Maggiore fiducia in se stessi: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Migliore qualità del sonno: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Senso di realizzazione e soddisfazione per il superamento di una sfida: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Spirito di competizione: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Altro: _____ %</a:t>
            </a:r>
          </a:p>
          <a:p>
            <a:pPr marL="0" indent="0">
              <a:buNone/>
            </a:pPr>
            <a:endParaRPr lang="it-IT" sz="22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Effetto principale dello sport sull'umore</a:t>
            </a:r>
            <a:endParaRPr lang="it-IT" sz="2200" dirty="0">
              <a:latin typeface="Akrobat Bold" panose="00000800000000000000" pitchFamily="50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Felicità: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Riduzione dello stress: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Soddisfazione personale: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Nessun effetto particolare: _____ %</a:t>
            </a:r>
          </a:p>
          <a:p>
            <a:pPr marL="457200" lvl="1" indent="0">
              <a:buNone/>
            </a:pPr>
            <a:endParaRPr lang="it-IT" sz="2000" dirty="0">
              <a:latin typeface="Akrobat" panose="00000600000000000000" pitchFamily="50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BBEA15B-27D3-3ABB-5DEB-F417140FA85A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675960C9-9A5A-8A55-6D5B-EE15C9DD1022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27722241-A69F-2B3E-8455-4D3A40498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1784EA43-209D-293B-520E-4B2EA52D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10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7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32B58-3B32-02C5-EEC7-5F6C88438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775A1BFE-E193-EAC3-0A10-57CA61BA0A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72F4015-6C82-C80B-6495-ECDDDF887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375981"/>
            <a:ext cx="11714394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Lo sport aiuta a superare momenti difficili?</a:t>
            </a:r>
            <a:endParaRPr lang="it-IT" sz="2000" dirty="0">
              <a:latin typeface="Akrobat" panose="00000600000000000000" pitchFamily="50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assolutamente: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solo in parte: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No: _____ %</a:t>
            </a:r>
          </a:p>
          <a:p>
            <a:pPr marL="0" indent="0">
              <a:buNone/>
            </a:pPr>
            <a:endParaRPr lang="it-IT" sz="22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Preferenza di sport in gruppo o individuale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Sempre in gruppo: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Principalmente in gruppo: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Principalmente da solo/a: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Sempre da solo/a: _____ 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3D11781-9805-AD40-61A4-4DC8845918D5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974A6856-0C85-A02D-19DF-16EA3BB11FFA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magine 5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14FB5B00-73D2-D191-CFA8-4AFF54499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CD7A1C91-891E-208D-12D6-07587543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11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6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439EB-5790-74BA-34C5-718D78317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9D2D27D8-1A89-AB65-C246-E232B23E82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4D67DD9-E22D-DFE5-4576-01A31483F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54" y="1375981"/>
            <a:ext cx="10958381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Emozioni provate quando non si può fare sport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Senso di colpa: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Disagio: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Tranquillità nel rinunciare: _____ % 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Stanchezza: _____ %</a:t>
            </a:r>
          </a:p>
          <a:p>
            <a:pPr marL="0" indent="0">
              <a:buNone/>
            </a:pPr>
            <a:endParaRPr lang="it-IT" sz="22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Quale di queste informazioni per te è la più vera?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Lo sport aiuta a migliorare la concentrazione e la produttività: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Fare sport all’aperto contribuisce al benessere mentale e psicologico: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Praticare uno sport di squadra aiuta a sviluppare migliori competenze sociali e capacità                         di collaborazione: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Lo sport favorisce una vita sana ed equilibrata: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Lo sport aiuta a superare sfide personali e a mettersi alla prova: _____ %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7AC56AC-66AB-E5AD-9A98-A0B939605D13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B3E9C65-B43A-BB30-AF71-2C8144826EC5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83D936F6-8FE7-DDB1-256A-EC8A9CB5C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DFE1AC21-F261-112B-32BE-6C39B459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12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7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D5683-1011-A202-A055-E35B0245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668DC41E-09EF-EF82-409C-ECF6E5F508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5C960C5-080C-2A8E-DD5E-F219D570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375981"/>
            <a:ext cx="11714394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Qualità personali migliorate grazie allo sport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Resilienza: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Lavoro di squadra: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Concentrazione: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Determinazione: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Autostima: _____ %</a:t>
            </a:r>
          </a:p>
          <a:p>
            <a:pPr marL="457200" lvl="1" indent="0">
              <a:buNone/>
            </a:pPr>
            <a:endParaRPr lang="it-IT" sz="22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Lo sport aiuta a costruire relazioni sociali? </a:t>
            </a:r>
            <a:r>
              <a:rPr lang="it-IT" sz="2200" dirty="0">
                <a:latin typeface="Akrobat" panose="00000600000000000000" pitchFamily="50" charset="0"/>
              </a:rPr>
              <a:t>(Selezionare i più frequenti con relativa percentuale)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Condivisione di obiettivi: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Creazione di legami: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Maggiore fiducia reciproca: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Nessun effetto particolare: _____ 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371021B-C3B7-0927-31EB-80ABA9D81D09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2F122CCE-14D9-6985-E828-177F1BE11E28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magine 5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FA20477E-8A5C-BCCE-D653-C31CBAF4A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379A45B0-F32C-1565-FCC4-6DBBA15F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13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2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F9B9-26B2-E2CF-7FB7-FF974362C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B871EAB1-61B5-485F-B9F7-8348FDFE02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354BF4B-D8DC-13EF-CA57-B96B5E8FA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375981"/>
            <a:ext cx="11714394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Principali valori associati allo sport </a:t>
            </a:r>
            <a:r>
              <a:rPr lang="it-IT" sz="2200" dirty="0">
                <a:latin typeface="Akrobat" panose="00000600000000000000" pitchFamily="50" charset="0"/>
              </a:rPr>
              <a:t>(Selezionare i più frequenti con relativa percentuale)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Disciplina: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Lavoro di squadra: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Resilienza: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Competizione sana: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Inclusione: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Benessere fisico: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Divertimento: _____ %</a:t>
            </a:r>
          </a:p>
          <a:p>
            <a:pPr marL="971550" lvl="1" indent="-514350">
              <a:buFont typeface="+mj-lt"/>
              <a:buAutoNum type="alphaLcParenR"/>
            </a:pPr>
            <a:endParaRPr lang="it-IT" sz="20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Quanto gli studenti si sentono ispirati da atleti famosi?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Molto: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In parte: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No: _____ 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A88C48-1357-B759-8B6F-78B881CD007A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0B548DF9-9E7E-B397-B902-20CC4C19E4FB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magine 5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7080DB8C-76D9-2514-C4F0-96F8AAE39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EB345064-9C27-470A-3361-719B02F3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14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89303-6D06-A036-F09A-D0BFBAAD7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0E06DE34-78D8-A2D4-388C-641F4AA6D1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FFAF59D-E655-3CE3-DD3C-44D481599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375981"/>
            <a:ext cx="11714394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Motivi di ispirazione</a:t>
            </a:r>
            <a:endParaRPr lang="it-IT" sz="2200" dirty="0">
              <a:latin typeface="Akrobat" panose="00000600000000000000" pitchFamily="50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Per i valori che guidano la sua vita: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Per le performance e la carriera sportiva: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Per lo stile di vita che pratica: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Non mi sento ispirato/a da un atleta: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Altro (specificare): _____ %</a:t>
            </a:r>
          </a:p>
          <a:p>
            <a:pPr marL="971550" lvl="1" indent="-514350">
              <a:buFont typeface="+mj-lt"/>
              <a:buAutoNum type="alphaLcParenR"/>
            </a:pPr>
            <a:endParaRPr lang="it-IT" sz="20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Nomina i tre atleti più citati come fonte di ispirazione:</a:t>
            </a:r>
          </a:p>
          <a:p>
            <a:pPr marL="971550" lvl="1" indent="-514350">
              <a:buFont typeface="+mj-lt"/>
              <a:buAutoNum type="arabicParenR"/>
            </a:pPr>
            <a:r>
              <a:rPr lang="it-IT" sz="2000" dirty="0">
                <a:latin typeface="Akrobat" panose="00000600000000000000" pitchFamily="50" charset="0"/>
              </a:rPr>
              <a:t>_______________________________________________</a:t>
            </a:r>
          </a:p>
          <a:p>
            <a:pPr marL="971550" lvl="1" indent="-514350">
              <a:buFont typeface="+mj-lt"/>
              <a:buAutoNum type="arabicParenR"/>
            </a:pPr>
            <a:r>
              <a:rPr lang="it-IT" sz="2000" dirty="0">
                <a:latin typeface="Akrobat" panose="00000600000000000000" pitchFamily="50" charset="0"/>
              </a:rPr>
              <a:t>_______________________________________________ </a:t>
            </a:r>
          </a:p>
          <a:p>
            <a:pPr marL="971550" lvl="1" indent="-514350">
              <a:buFont typeface="+mj-lt"/>
              <a:buAutoNum type="arabicParenR"/>
            </a:pPr>
            <a:r>
              <a:rPr lang="it-IT" sz="2000" dirty="0">
                <a:latin typeface="Akrobat" panose="00000600000000000000" pitchFamily="50" charset="0"/>
              </a:rPr>
              <a:t>_______________________________________________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7EE2804-6089-AE1B-D3F8-7BFB4A696611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0BDE293C-01E3-9F02-EC5C-C4FE7A231BCF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magine 5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A8CA0579-E547-6ECE-CEF0-ADB8A2CDD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A0D68FCF-F8ED-FB5F-E2FA-E047B840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15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0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9442-6439-9973-3B62-982D4638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70E2BC6-A0BB-320A-22CC-F6514B987C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695A9D2-AF9D-B5AE-7353-B99EA312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375981"/>
            <a:ext cx="11714394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Principali motivi di chi segue una dieta o un’alimentazione particolare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Migliorare la mia silhouette e mantenere il peso forma: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Ottimizzare le mie prestazioni sportive: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Entrambe le precedenti: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Nessuna delle precedenti: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Non seguo alcuna dieta particolare: _____ %</a:t>
            </a:r>
          </a:p>
          <a:p>
            <a:pPr marL="971550" lvl="1" indent="-514350">
              <a:buFont typeface="+mj-lt"/>
              <a:buAutoNum type="alphaLcParenR"/>
            </a:pPr>
            <a:endParaRPr lang="it-IT" sz="20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Ritieni che ci sia un collegamento diretto tra alimentazione e sport?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l’alimentazione influisce direttamente sulle mie performance sportive: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l’alimentazione è importante per il recupero post-allenamento: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l’alimentazione aiuta a mantenere energia durante l'attività fisica: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No, non penso che l’alimentazione abbia un grande impatto sullo sport: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Non sono sicuro/a: _____ 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ED25A61-22BD-450C-EF2A-1E37220F39AF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440A6FD-D94C-98CF-86E0-ECEB0945F1C8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magine 5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79671EDF-7797-E9B5-285A-793717743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9B9EF3FE-6070-2440-8588-AAD35C0C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16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7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9EB3F-CE10-DC85-EC02-BEC0245B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AF1AF9E-22DF-0E0A-30BA-14D9791BA4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C051B91-236E-89BC-7802-884F5384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375981"/>
            <a:ext cx="11714394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Ruolo della tecnologia nell’attività sportiva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Monitoraggio dei progressi: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Motivazione allo sport (es. seguire atleti sui social, guardare video):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Non utilizzo molta tecnologia nello sport: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Migliorare le performance: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Seguire sport o allenamenti a distanza (es. streaming):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Non pratico attività sportiva: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Altro (specificare): _____ %</a:t>
            </a:r>
          </a:p>
          <a:p>
            <a:pPr marL="457200" lvl="1" indent="0">
              <a:buNone/>
            </a:pPr>
            <a:endParaRPr lang="it-IT" sz="20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Pensi che la tecnologia abbia reso lo sport e l’attività sportiva più accessibile?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grazie a risorse online e allenamenti a distanza: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attraverso dispositivi e app che personalizzano l'allenamento: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ma solo per chi ha accesso a certe tecnologie: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No, non ha cambiato molto: _____ 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D5D8D9F-92E8-856F-6665-7106726520D2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606CC072-E6EF-9984-B783-EB107E054D92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magine 5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8C6A686A-4933-D96F-97B8-1023081E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834470F5-9B32-685E-6EFD-2962348A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17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7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FDFEB-53CE-2ADE-5DFE-6E5E48D72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22671EB9-2485-C104-382A-7E22E307F3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B063327-8D0A-F70E-6EED-0126CB2C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375981"/>
            <a:ext cx="10938610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Immagina di poter utilizzare un'intelligenza artificiale per migliorare le tue prestazioni sportive. Quale di questi esempi ritieni più utile?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Un sistema che monitora la tua alimentazione e suggerisce piani nutrizionali: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Un </a:t>
            </a:r>
            <a:r>
              <a:rPr lang="it-IT" sz="2000" dirty="0" err="1">
                <a:latin typeface="Akrobat" panose="00000600000000000000" pitchFamily="50" charset="0"/>
              </a:rPr>
              <a:t>mental</a:t>
            </a:r>
            <a:r>
              <a:rPr lang="it-IT" sz="2000" dirty="0">
                <a:latin typeface="Akrobat" panose="00000600000000000000" pitchFamily="50" charset="0"/>
              </a:rPr>
              <a:t> coach che ti sprona durante le tue sessioni di allenamento: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Un allenatore virtuale che ti segue durante le tue sessioni di allenamento: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Non credo che l'intelligenza artificiale possa essere utile per lo sport: _____ %</a:t>
            </a:r>
          </a:p>
          <a:p>
            <a:pPr marL="457200" lvl="1" indent="0">
              <a:buNone/>
            </a:pPr>
            <a:endParaRPr lang="it-IT" sz="20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I social influenzano il tuo rapporto con lo sport?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Si, pratico sport per emulare i miei idoli che seguo sui social: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No, non cerco il confronto sui social: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ma lo pratico anche per altri motivi, come la passione, il benessere o l'opportunità di socializzare  con gli amici: _____ 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3B51A00-BD65-EC55-B558-000245990D87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951A4157-DA98-609D-EACA-625BCEAB9F26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magine 5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E066FF1D-31B0-849F-B443-D0A4BE14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29237DA8-8182-F090-E398-F2EA6A2B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18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1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6AC2-4157-8A40-ACFB-36AC27A55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642493AC-005F-6BBB-5657-AE82BE3AE8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124B230-E451-62E9-BE2A-01E47B91D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375981"/>
            <a:ext cx="10938610" cy="557143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Quanto ritieni che le scuole promuovano lo sport o l’attività sportiva tra i giovani?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Molto: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Abbastanza: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Poco: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Per niente: _____ %</a:t>
            </a:r>
          </a:p>
          <a:p>
            <a:pPr marL="457200" lvl="1" indent="0">
              <a:buNone/>
            </a:pPr>
            <a:endParaRPr lang="it-IT" sz="20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Ti piacerebbe trasformare il tuo sport preferito in una carriera?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Si, è il mio sogno più grande: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ma non sono sicuro/a di potercela fare: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No, non sono interessato/a </a:t>
            </a:r>
            <a:r>
              <a:rPr lang="it-IT" sz="2000" dirty="0" err="1">
                <a:latin typeface="Akrobat" panose="00000600000000000000" pitchFamily="50" charset="0"/>
              </a:rPr>
              <a:t>a</a:t>
            </a:r>
            <a:r>
              <a:rPr lang="it-IT" sz="2000" dirty="0">
                <a:latin typeface="Akrobat" panose="00000600000000000000" pitchFamily="50" charset="0"/>
              </a:rPr>
              <a:t> fare del mio sport una carriera, lo vedo più come una passione: _____ 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B183E8-C77D-E063-BD7F-7A64BFC7D2D5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96595F2B-6F42-A4BE-C09E-C3F541E844EA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magine 5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916C663A-9AAD-5E84-1325-D10A1AFA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40E7FD8C-C296-DE9D-E7B1-733A0BCB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19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7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2EAC6-EB0D-6AD8-CB99-6ECCF2AE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1735"/>
            <a:ext cx="12192000" cy="451661"/>
          </a:xfrm>
        </p:spPr>
        <p:txBody>
          <a:bodyPr>
            <a:noAutofit/>
          </a:bodyPr>
          <a:lstStyle/>
          <a:p>
            <a:pPr algn="ctr"/>
            <a:r>
              <a:rPr lang="it-IT" altLang="it-IT" sz="3600" b="1" dirty="0">
                <a:latin typeface="Akrobat Black" panose="00000A00000000000000" pitchFamily="50" charset="0"/>
                <a:cs typeface="Arial" panose="020B0604020202020204" pitchFamily="34" charset="0"/>
              </a:rPr>
              <a:t>INTRODUZIONE</a:t>
            </a:r>
            <a:endParaRPr lang="it-IT" sz="3600" b="1" dirty="0">
              <a:latin typeface="Akrobat Black" panose="00000A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9AB340-B664-9125-7A8D-C695E9AE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13" y="1741241"/>
            <a:ext cx="11714394" cy="5022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it-IT" sz="2400" b="1" dirty="0">
                <a:latin typeface="Akrobat Bold" panose="00000800000000000000" pitchFamily="50" charset="0"/>
                <a:cs typeface="Arial" panose="020B0604020202020204" pitchFamily="34" charset="0"/>
              </a:rPr>
              <a:t>Descrivi brevemente il tema del progetto e gli obiettivi del sondaggio: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..………………………………………………………………….………………………………………………………………………………………….……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E49D4D7-A6E0-4715-90B8-8F2387B422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6DB225B-6D4D-9810-E642-4E423AE28136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0CDC5D1B-505E-97DC-FC5D-B7A451784A1B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magine 8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B88B34ED-7BCD-4BBE-135A-EF2758DB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8586F1-AC5B-0297-1E10-5C4D8277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2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1D177-BC9E-B432-8436-23EADBCFE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1D4D61-D93B-346C-A949-1AA1E94E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1735"/>
            <a:ext cx="12192000" cy="451661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Akrobat Black" panose="00000A00000000000000" pitchFamily="50" charset="0"/>
                <a:cs typeface="Arial" panose="020B0604020202020204" pitchFamily="34" charset="0"/>
              </a:rPr>
              <a:t>GRAFICI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0D8F0F-E8A3-5428-3EDA-51F810835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13" y="1390230"/>
            <a:ext cx="11714394" cy="53702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it-IT" sz="2200" b="1" dirty="0">
                <a:latin typeface="Akrobat Bold" panose="00000800000000000000" pitchFamily="50" charset="0"/>
                <a:cs typeface="Arial" panose="020B0604020202020204" pitchFamily="34" charset="0"/>
              </a:rPr>
              <a:t>In questa sezione puoi inserire grafici e tabelle di supporto ai dati raccolti: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B5B0825-01C3-B50F-8A0B-4C16CC94D4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C75EC6E-7562-E508-3828-AA7F27CF8CB7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480F6F79-C3AE-47E3-B1BA-7BB4E653EA30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magine 8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8996567D-D07A-6A5F-63BE-BFC8908F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E7CB798-EBD1-61A7-3555-115D75D0F92C}"/>
              </a:ext>
            </a:extLst>
          </p:cNvPr>
          <p:cNvSpPr/>
          <p:nvPr/>
        </p:nvSpPr>
        <p:spPr>
          <a:xfrm>
            <a:off x="320292" y="2242159"/>
            <a:ext cx="11551417" cy="4102745"/>
          </a:xfrm>
          <a:prstGeom prst="rect">
            <a:avLst/>
          </a:prstGeom>
          <a:noFill/>
          <a:ln>
            <a:solidFill>
              <a:srgbClr val="F36F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BB0988BF-69CE-DCE6-1768-21AC7E67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890" y="6430609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20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AA16D-7573-0275-2772-9CD00007A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AE765-FE74-3FDF-5DA1-36BE4942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1735"/>
            <a:ext cx="12192000" cy="451661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Akrobat Black" panose="00000A00000000000000" pitchFamily="50" charset="0"/>
                <a:cs typeface="Arial" panose="020B0604020202020204" pitchFamily="34" charset="0"/>
              </a:rPr>
              <a:t>IMMAGINI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1519CC-BEC7-4021-0B88-B09F85C1E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13" y="1390230"/>
            <a:ext cx="11714394" cy="53702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it-IT" sz="2200" b="1" dirty="0">
                <a:latin typeface="Akrobat Bold" panose="00000800000000000000" pitchFamily="50" charset="0"/>
                <a:cs typeface="Arial" panose="020B0604020202020204" pitchFamily="34" charset="0"/>
              </a:rPr>
              <a:t>In questa sezione puoi inserire immagini e foto di supporto ai dati raccolti: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3F08F99-6641-DB27-D0AD-AEF2C8CCC9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F29D77D-C270-09DB-B6CF-A1A319CA0CC0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64491E3F-A444-9275-7911-605AB0E81A7B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magine 8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EED5017C-3B35-BDCB-9AB3-01FA54CB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2AE4F84-BE3C-DEB5-5BFD-B77CBBC64234}"/>
              </a:ext>
            </a:extLst>
          </p:cNvPr>
          <p:cNvSpPr/>
          <p:nvPr/>
        </p:nvSpPr>
        <p:spPr>
          <a:xfrm>
            <a:off x="320292" y="2242159"/>
            <a:ext cx="11551417" cy="4102745"/>
          </a:xfrm>
          <a:prstGeom prst="rect">
            <a:avLst/>
          </a:prstGeom>
          <a:noFill/>
          <a:ln>
            <a:solidFill>
              <a:srgbClr val="F36F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54B79463-2E0B-B73D-876C-FAD173FE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890" y="6430609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21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9EBC-82D7-DB97-AF1F-42AE70A5A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2D4A09-2451-85BE-8626-EBECBE5F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13" y="1535178"/>
            <a:ext cx="11714394" cy="5022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it-IT" sz="2400" b="1" dirty="0">
                <a:latin typeface="Akrobat Bold" panose="00000800000000000000" pitchFamily="50" charset="0"/>
                <a:cs typeface="Arial" panose="020B0604020202020204" pitchFamily="34" charset="0"/>
              </a:rPr>
              <a:t>In questa sezione commenta i risultati con le vostre riflessioni: </a:t>
            </a:r>
            <a:r>
              <a:rPr lang="it-IT" sz="20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..………………………………………………………………….………………………………………………………………………………………….……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D7B0E9-31DD-2A74-A465-610EB606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1735"/>
            <a:ext cx="12192000" cy="451661"/>
          </a:xfrm>
        </p:spPr>
        <p:txBody>
          <a:bodyPr>
            <a:noAutofit/>
          </a:bodyPr>
          <a:lstStyle/>
          <a:p>
            <a:pPr algn="ctr"/>
            <a:r>
              <a:rPr lang="it-IT" altLang="it-IT" sz="3600" b="1" dirty="0">
                <a:latin typeface="Akrobat Black" panose="00000A00000000000000" pitchFamily="50" charset="0"/>
                <a:cs typeface="Arial" panose="020B0604020202020204" pitchFamily="34" charset="0"/>
              </a:rPr>
              <a:t>DISCUSSIONE</a:t>
            </a:r>
            <a:endParaRPr lang="it-IT" sz="3600" b="1" dirty="0">
              <a:latin typeface="Akrobat Black" panose="00000A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BAFAC94-5066-4C88-BAD8-AECDDE0FED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13F5CC7-4FC0-C6C4-D86C-3E5241943C64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9057402D-E1A1-6DCB-25B8-FCB09B1210EB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magine 8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52B0FB6C-498C-679B-F37D-BBBCFD854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7B1C533F-5971-406B-C344-5A039305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058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22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5335-6284-62B4-8B2A-729196889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54585-8268-BC9D-51DE-037743FA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1735"/>
            <a:ext cx="12192000" cy="451661"/>
          </a:xfrm>
        </p:spPr>
        <p:txBody>
          <a:bodyPr>
            <a:noAutofit/>
          </a:bodyPr>
          <a:lstStyle/>
          <a:p>
            <a:pPr algn="ctr"/>
            <a:r>
              <a:rPr lang="it-IT" altLang="it-IT" sz="3600" b="1" dirty="0">
                <a:latin typeface="Akrobat Black" panose="00000A00000000000000" pitchFamily="50" charset="0"/>
                <a:cs typeface="Arial" panose="020B0604020202020204" pitchFamily="34" charset="0"/>
              </a:rPr>
              <a:t>CONCLUSIONI</a:t>
            </a:r>
            <a:endParaRPr lang="it-IT" sz="3600" b="1" dirty="0">
              <a:latin typeface="Akrobat Black" panose="00000A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DC6021F-B448-E2BD-A118-2A47F21B78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4004E36-D7BF-7CAB-04D1-8FFE06B7A1E4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E353EB19-2747-3966-68FF-4BB26A600BFD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Immagine 8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98CFA742-C3FE-D63A-AF6C-824FC4EC2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5B8D39EA-2FF0-3E4F-25AA-8B084F3A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058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23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731FD10-18CF-6C25-1A57-286FD030DFCB}"/>
              </a:ext>
            </a:extLst>
          </p:cNvPr>
          <p:cNvSpPr txBox="1">
            <a:spLocks/>
          </p:cNvSpPr>
          <p:nvPr/>
        </p:nvSpPr>
        <p:spPr>
          <a:xfrm>
            <a:off x="215713" y="1625368"/>
            <a:ext cx="10356493" cy="537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200" b="1" dirty="0">
                <a:latin typeface="Akrobat Bold" panose="00000800000000000000" pitchFamily="50" charset="0"/>
                <a:cs typeface="Arial" panose="020B0604020202020204" pitchFamily="34" charset="0"/>
              </a:rPr>
              <a:t>In questa sezione riassumi i punti principali della vostra ricerca e suggerisci eventuali azioni per incentivare lo sport tra i giovani: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3EFC57E-4309-09D9-6DA1-8E780D92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13" y="1781535"/>
            <a:ext cx="11714394" cy="5032671"/>
          </a:xfrm>
        </p:spPr>
        <p:txBody>
          <a:bodyPr>
            <a:noAutofit/>
          </a:bodyPr>
          <a:lstStyle/>
          <a:p>
            <a:pPr marL="230400" indent="-230400">
              <a:lnSpc>
                <a:spcPct val="200000"/>
              </a:lnSpc>
              <a:buNone/>
            </a:pPr>
            <a:r>
              <a:rPr lang="it-IT" sz="1900" dirty="0">
                <a:cs typeface="Arial" panose="020B0604020202020204" pitchFamily="34" charset="0"/>
              </a:rPr>
              <a:t> 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7470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BDFFB-6117-3125-079F-389C30FD6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7B0A6-2895-1DBF-2FDD-E5C72F5B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5548"/>
            <a:ext cx="12192000" cy="884090"/>
          </a:xfrm>
        </p:spPr>
        <p:txBody>
          <a:bodyPr>
            <a:noAutofit/>
          </a:bodyPr>
          <a:lstStyle/>
          <a:p>
            <a:pPr algn="ctr"/>
            <a:r>
              <a:rPr lang="it-IT" altLang="it-IT" sz="3600" b="1" dirty="0">
                <a:latin typeface="Akrobat Black" panose="00000A00000000000000" pitchFamily="50" charset="0"/>
                <a:cs typeface="Arial" panose="020B0604020202020204" pitchFamily="34" charset="0"/>
              </a:rPr>
              <a:t>METODOLOGIA</a:t>
            </a:r>
            <a:endParaRPr lang="it-IT" sz="3600" b="1" dirty="0">
              <a:latin typeface="Akrobat SemiBold" panose="000007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F13540F-1B45-4FF9-5714-7A97EB87A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C9B0937-8969-7ED8-BC0B-03879325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03" y="1707650"/>
            <a:ext cx="11714394" cy="4790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>
                <a:latin typeface="Akrobat Bold" panose="00000800000000000000" pitchFamily="50" charset="0"/>
                <a:cs typeface="Arial" panose="020B0604020202020204" pitchFamily="34" charset="0"/>
              </a:rPr>
              <a:t>N. Partecipanti complessivi al questionario:                </a:t>
            </a:r>
            <a:r>
              <a:rPr lang="it-IT" sz="19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.………………………………………………</a:t>
            </a:r>
            <a:endParaRPr lang="it-IT" sz="1900" dirty="0">
              <a:latin typeface="Akrobat regular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200" b="1" dirty="0">
                <a:latin typeface="Akrobat Bold" panose="00000800000000000000" pitchFamily="50" charset="0"/>
                <a:cs typeface="Arial" panose="020B0604020202020204" pitchFamily="34" charset="0"/>
              </a:rPr>
              <a:t>Data e luogo di svolgimento del questionario:                                                                                      </a:t>
            </a:r>
            <a:r>
              <a:rPr lang="it-IT" sz="19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……..………………….</a:t>
            </a:r>
            <a:r>
              <a:rPr lang="it-IT" sz="1900" dirty="0">
                <a:latin typeface="Akrobat regular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latin typeface="Akrobat regular"/>
                <a:cs typeface="Arial" panose="020B0604020202020204" pitchFamily="34" charset="0"/>
              </a:rPr>
              <a:t>M</a:t>
            </a:r>
            <a:r>
              <a:rPr lang="it-IT" sz="2200" b="1" dirty="0">
                <a:latin typeface="Akrobat Bold" panose="00000800000000000000" pitchFamily="50" charset="0"/>
                <a:cs typeface="Arial" panose="020B0604020202020204" pitchFamily="34" charset="0"/>
              </a:rPr>
              <a:t>odalità di distribuzione del questionario </a:t>
            </a:r>
            <a:r>
              <a:rPr lang="it-IT" sz="2200" b="1" dirty="0">
                <a:latin typeface="Akrobat SemiBold" panose="00000700000000000000" pitchFamily="50" charset="0"/>
                <a:cs typeface="Arial" panose="020B0604020202020204" pitchFamily="34" charset="0"/>
              </a:rPr>
              <a:t>(intervista, volantini, </a:t>
            </a:r>
            <a:r>
              <a:rPr lang="it-IT" sz="2200" b="1" dirty="0" err="1">
                <a:latin typeface="Akrobat SemiBold" panose="00000700000000000000" pitchFamily="50" charset="0"/>
                <a:cs typeface="Arial" panose="020B0604020202020204" pitchFamily="34" charset="0"/>
              </a:rPr>
              <a:t>form</a:t>
            </a:r>
            <a:r>
              <a:rPr lang="it-IT" sz="2200" b="1" dirty="0">
                <a:latin typeface="Akrobat SemiBold" panose="00000700000000000000" pitchFamily="50" charset="0"/>
                <a:cs typeface="Arial" panose="020B0604020202020204" pitchFamily="34" charset="0"/>
              </a:rPr>
              <a:t> online)</a:t>
            </a:r>
            <a:r>
              <a:rPr lang="it-IT" sz="2200" b="1" dirty="0">
                <a:latin typeface="Akrobat Bold" panose="00000800000000000000" pitchFamily="50" charset="0"/>
                <a:cs typeface="Arial" panose="020B0604020202020204" pitchFamily="34" charset="0"/>
              </a:rPr>
              <a:t>: 	                   </a:t>
            </a:r>
            <a:r>
              <a:rPr lang="it-IT" sz="1900" dirty="0"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E8B8E7-CD69-B132-94DB-8A2564594E92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656B189-BE8F-2A7F-7A1E-34BF114ACC76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73671490-F255-2871-921B-EE91687B0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915B8B0F-7ABE-F3E4-8F81-181C4187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058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3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3D58B-07A6-3B98-0919-FD19B3DF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D5D12825-F959-F79E-327A-B0EF1C759E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5BCC08E-297F-BB99-61FB-3AD8C109F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909066"/>
            <a:ext cx="11714394" cy="3599260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Fascia d'età dei partecipanti </a:t>
            </a:r>
            <a:r>
              <a:rPr lang="it-IT" sz="2200" dirty="0">
                <a:latin typeface="Akrobat" panose="00000600000000000000" pitchFamily="50" charset="0"/>
              </a:rPr>
              <a:t>(Indicare la percentuale di ogni fascia)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16 anni: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17 anni: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18+ anni: _____ %</a:t>
            </a:r>
          </a:p>
          <a:p>
            <a:endParaRPr lang="it-IT" sz="22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Provenienza geografica: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FR" sz="2000" dirty="0">
                <a:latin typeface="Akrobat" panose="00000600000000000000" pitchFamily="50" charset="0"/>
              </a:rPr>
              <a:t>Nord </a:t>
            </a:r>
            <a:r>
              <a:rPr lang="fr-FR" sz="2000" dirty="0" err="1">
                <a:latin typeface="Akrobat" panose="00000600000000000000" pitchFamily="50" charset="0"/>
              </a:rPr>
              <a:t>Ovest</a:t>
            </a:r>
            <a:r>
              <a:rPr lang="fr-FR" sz="2000" dirty="0">
                <a:latin typeface="Akrobat" panose="00000600000000000000" pitchFamily="50" charset="0"/>
              </a:rPr>
              <a:t>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FR" sz="2000" dirty="0">
                <a:latin typeface="Akrobat" panose="00000600000000000000" pitchFamily="50" charset="0"/>
              </a:rPr>
              <a:t>Nord Est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FR" sz="2000" dirty="0">
                <a:latin typeface="Akrobat" panose="00000600000000000000" pitchFamily="50" charset="0"/>
              </a:rPr>
              <a:t>Centro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FR" sz="2000" dirty="0">
                <a:latin typeface="Akrobat" panose="00000600000000000000" pitchFamily="50" charset="0"/>
              </a:rPr>
              <a:t>Sud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FR" sz="2000" dirty="0">
                <a:latin typeface="Akrobat" panose="00000600000000000000" pitchFamily="50" charset="0"/>
              </a:rPr>
              <a:t>Isole: _____ %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D74BB4-849F-DBA3-993C-27A42A3C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3125"/>
            <a:ext cx="12192000" cy="884090"/>
          </a:xfrm>
        </p:spPr>
        <p:txBody>
          <a:bodyPr>
            <a:noAutofit/>
          </a:bodyPr>
          <a:lstStyle/>
          <a:p>
            <a:pPr algn="ctr"/>
            <a:r>
              <a:rPr lang="it-IT" altLang="it-IT" sz="3600" b="1" dirty="0">
                <a:latin typeface="Akrobat Black" panose="00000A00000000000000" pitchFamily="50" charset="0"/>
                <a:cs typeface="Arial" panose="020B0604020202020204" pitchFamily="34" charset="0"/>
              </a:rPr>
              <a:t>RISULTATI</a:t>
            </a:r>
            <a:endParaRPr lang="it-IT" sz="3600" b="1" dirty="0">
              <a:latin typeface="Akrobat SemiBold" panose="000007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245A58E-C531-53F7-BE2A-06BAE266D701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3AA32CD1-655E-7330-5F7B-4B9912C21E3E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magine 9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4E57D798-BC8E-1B68-7AF6-D4B8E9723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CF012102-6A0A-711D-4E12-84C58583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4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06DAE-5459-DEAB-5A75-18B901A53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22200ACE-2FA5-75C8-1B06-9D0EF06C87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0F7C9A0-4B1D-412F-2851-4B632086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409640"/>
            <a:ext cx="11714394" cy="4790616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Percentuale di chi pratica regolarmente sport: </a:t>
            </a:r>
            <a:r>
              <a:rPr lang="it-IT" sz="2000" dirty="0">
                <a:latin typeface="Akrobat" panose="00000600000000000000" pitchFamily="50" charset="0"/>
              </a:rPr>
              <a:t>_____ %</a:t>
            </a:r>
          </a:p>
          <a:p>
            <a:pPr marL="457200" lvl="1" indent="0">
              <a:buNone/>
            </a:pPr>
            <a:endParaRPr lang="it-IT" sz="20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Frequenza dell’attività sportiva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Meno di una volta a settimana: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1 o 2 volte a settimana: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3 o 4 volte a settimana: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5 o più volte a settimana: _____ %</a:t>
            </a:r>
          </a:p>
          <a:p>
            <a:pPr marL="457200" lvl="1" indent="0">
              <a:buNone/>
            </a:pPr>
            <a:endParaRPr lang="it-IT" sz="2000" dirty="0">
              <a:latin typeface="Akrobat" panose="00000600000000000000" pitchFamily="50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0817C84-33F5-403B-3817-12888C2600B9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5A8B008-AA22-95A9-6FD1-20D62C9F2566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DD8B811D-412E-40DA-DA8E-0F060239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1704DB02-C6A2-EF0A-E96D-BC9A6912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5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E0900-E50D-7B75-A0B7-AE9BD68F8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D87A9C8-2287-1C4F-69B5-250958D87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2CFB4CF-CA48-81EB-D666-E4BE10BB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409640"/>
            <a:ext cx="11714394" cy="4790616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Allenamenti da casa o online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Meno di una volta a settimana: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1 o 2 volte a settimana: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3 o 4 volte alla settimana: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5 o più volte alla settimana: _____ %</a:t>
            </a:r>
          </a:p>
          <a:p>
            <a:pPr marL="457200" lvl="1" indent="0">
              <a:buNone/>
            </a:pPr>
            <a:endParaRPr lang="it-IT" sz="20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Pensi che gli allenamenti da casa o online abbiano gli stessi benefici per il benessere fisico e mentale 	 degli allenamenti tradizionali?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Sì, offrono gli stessi benefici: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No, gli allenamenti tradizionali sono più efficaci per il benessere fisico e mentale: _____ %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Non sono sicuro/a, non ho abbastanza esperienza con gli allenamenti da casa o online: _____ %</a:t>
            </a:r>
          </a:p>
          <a:p>
            <a:pPr marL="457200" lvl="1" indent="0">
              <a:buNone/>
            </a:pPr>
            <a:endParaRPr lang="it-IT" sz="2000" dirty="0">
              <a:latin typeface="Akrobat" panose="00000600000000000000" pitchFamily="50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D1411D0-0813-E393-4FF3-92F3C117C963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0C8B903-30C3-7F50-7B1D-6A0E7CBB4DCB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7DD014CE-66ED-B362-805B-7830BA4D2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1CE8C9B5-9C59-3327-949F-3231DACA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6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9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20D9B-621E-1475-116A-CD098BB75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10A758C7-48FE-503D-C8C4-C148727B8B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151C28E-B9FB-7527-EBA6-866CC1DA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414618"/>
            <a:ext cx="11714394" cy="4477177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Luogo in cui viene praticato lo sport</a:t>
            </a:r>
            <a:endParaRPr lang="it-IT" sz="2200" dirty="0">
              <a:latin typeface="Akrobat Bold" panose="00000800000000000000" pitchFamily="50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Palestra/Club fitness: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Società sportive: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Parco: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Casa: _____ %</a:t>
            </a:r>
            <a:endParaRPr lang="it-IT" sz="2200" dirty="0">
              <a:latin typeface="Akrobat" panose="00000600000000000000" pitchFamily="50" charset="0"/>
            </a:endParaRPr>
          </a:p>
          <a:p>
            <a:pPr marL="0" indent="0">
              <a:buNone/>
            </a:pPr>
            <a:endParaRPr lang="it-IT" sz="22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Motivo principale per cui non si pratica sport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Mancanza di tempo: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Mancanza di interesse: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Costo elevato: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Mancanza di strutture adeguate: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Altro: _____ %</a:t>
            </a:r>
          </a:p>
          <a:p>
            <a:pPr marL="971550" lvl="1" indent="-514350">
              <a:buFont typeface="+mj-lt"/>
              <a:buAutoNum type="alphaLcParenR"/>
            </a:pPr>
            <a:endParaRPr lang="it-IT" sz="2000" dirty="0">
              <a:latin typeface="Akrobat" panose="00000600000000000000" pitchFamily="50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9A6D29A-378C-5D9F-A67C-7F5222FFDF70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60D27BAB-4C0D-1EC5-5473-C8A59B20B7D2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magine 9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6C1B7D6B-45AE-06B5-50AA-CBC031A0A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A5F11A-BE62-7048-0F26-9BC47AC2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7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6D16F-1BA8-561C-F4EE-D87303A14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D6C2435-2145-53EA-3B4A-C9623854DC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B7EF9E02-AAB7-C270-8045-C4A783F4B05A}"/>
              </a:ext>
            </a:extLst>
          </p:cNvPr>
          <p:cNvSpPr txBox="1">
            <a:spLocks/>
          </p:cNvSpPr>
          <p:nvPr/>
        </p:nvSpPr>
        <p:spPr>
          <a:xfrm>
            <a:off x="8996218" y="278846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9F31E39-A0F4-CE3C-6294-E8CE271BC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414618"/>
            <a:ext cx="11714394" cy="4477177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Tipi di sport o attività sportive praticate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Sport individuali: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Sport di squadra: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Attività outdoor: _____ %</a:t>
            </a:r>
          </a:p>
          <a:p>
            <a:pPr marL="0" indent="0">
              <a:buNone/>
            </a:pPr>
            <a:endParaRPr lang="it-IT" sz="2200" dirty="0">
              <a:latin typeface="Akrobat" panose="00000600000000000000" pitchFamily="50" charset="0"/>
            </a:endParaRPr>
          </a:p>
          <a:p>
            <a:r>
              <a:rPr lang="it-IT" sz="2200" b="1" dirty="0">
                <a:latin typeface="Akrobat Bold" panose="00000800000000000000" pitchFamily="50" charset="0"/>
              </a:rPr>
              <a:t>Inizio attività sportiva</a:t>
            </a:r>
            <a:endParaRPr lang="it-IT" sz="2000" dirty="0">
              <a:latin typeface="Akrobat" panose="00000600000000000000" pitchFamily="50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Prima dei 6 anni: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Tra i 6 e i 10 anni: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Tra gli 11 e i 15 anni: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Dopo i 15 anni: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Non ho mai praticato sport: _____ %</a:t>
            </a:r>
          </a:p>
          <a:p>
            <a:pPr marL="971550" lvl="1" indent="-514350">
              <a:buFont typeface="+mj-lt"/>
              <a:buAutoNum type="alphaLcParenR"/>
            </a:pPr>
            <a:endParaRPr lang="it-IT" sz="2000" dirty="0">
              <a:latin typeface="Akrobat" panose="00000600000000000000" pitchFamily="50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723E326-3918-B182-E531-37861407BC21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CE27020-A7A1-DEF3-6E54-4C2E77165BBE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87C974F7-8037-8BD9-06FA-DCF7260AC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CB7FD8FA-87E1-081E-F29B-38C6D5A8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8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1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D55EF-C8B8-34E5-01E0-3578794B6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17AD47A2-950E-7C5E-005E-B56881445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828758"/>
            <a:ext cx="12192000" cy="3248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F9E1850-1354-06EB-EB2E-7E68E37B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62" y="1414618"/>
            <a:ext cx="11714394" cy="4477177"/>
          </a:xfrm>
        </p:spPr>
        <p:txBody>
          <a:bodyPr>
            <a:noAutofit/>
          </a:bodyPr>
          <a:lstStyle/>
          <a:p>
            <a:r>
              <a:rPr lang="it-IT" sz="2200" b="1" dirty="0">
                <a:latin typeface="Akrobat Bold" panose="00000800000000000000" pitchFamily="50" charset="0"/>
              </a:rPr>
              <a:t>Motivo principale per cui si pratica sport</a:t>
            </a:r>
            <a:endParaRPr lang="it-IT" sz="2000" dirty="0">
              <a:latin typeface="Akrobat" panose="00000600000000000000" pitchFamily="50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Mantenere la forma fisica: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Migliorare la salute mentale: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Socializzare: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Competizione: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Migliorare le abilità fisiche e motorie: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Senso di realizzazione post allenamento: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Emulare l’esempio di atleti: _____ % 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Distrazione dalla routine: _____ %</a:t>
            </a:r>
          </a:p>
          <a:p>
            <a:pPr marL="971550" lvl="1" indent="-514350">
              <a:buFont typeface="+mj-lt"/>
              <a:buAutoNum type="alphaLcParenR"/>
            </a:pPr>
            <a:r>
              <a:rPr lang="it-IT" sz="2000" dirty="0">
                <a:latin typeface="Akrobat" panose="00000600000000000000" pitchFamily="50" charset="0"/>
              </a:rPr>
              <a:t>Altro: _____ %</a:t>
            </a:r>
          </a:p>
          <a:p>
            <a:pPr marL="0" indent="0">
              <a:buNone/>
            </a:pPr>
            <a:endParaRPr lang="it-IT" sz="2200" dirty="0">
              <a:latin typeface="Akrobat" panose="00000600000000000000" pitchFamily="50" charset="0"/>
            </a:endParaRPr>
          </a:p>
          <a:p>
            <a:pPr marL="971550" lvl="1" indent="-514350">
              <a:buFont typeface="+mj-lt"/>
              <a:buAutoNum type="alphaLcParenR"/>
            </a:pPr>
            <a:endParaRPr lang="it-IT" sz="2000" dirty="0">
              <a:latin typeface="Akrobat" panose="00000600000000000000" pitchFamily="50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BDA50CC-9748-2C05-A8DC-5CEB79CF3B07}"/>
              </a:ext>
            </a:extLst>
          </p:cNvPr>
          <p:cNvSpPr>
            <a:spLocks/>
          </p:cNvSpPr>
          <p:nvPr/>
        </p:nvSpPr>
        <p:spPr>
          <a:xfrm>
            <a:off x="8996218" y="313555"/>
            <a:ext cx="2915417" cy="264442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96A0DB08-66CD-CF8D-1EB8-C691ADDE5501}"/>
              </a:ext>
            </a:extLst>
          </p:cNvPr>
          <p:cNvSpPr txBox="1">
            <a:spLocks/>
          </p:cNvSpPr>
          <p:nvPr/>
        </p:nvSpPr>
        <p:spPr>
          <a:xfrm>
            <a:off x="8996218" y="343499"/>
            <a:ext cx="2915417" cy="264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  <a:latin typeface="Akrobat Black" panose="00000A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PROJECT WORK</a:t>
            </a:r>
            <a:endParaRPr lang="it-IT" sz="1600" dirty="0">
              <a:solidFill>
                <a:schemeClr val="bg1"/>
              </a:solidFill>
              <a:latin typeface="Akrobat Black" panose="00000A00000000000000" pitchFamily="50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magine 4" descr="Immagine che contiene Elementi grafici, Carattere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31430360-C270-B569-0E3E-F1503BC08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5" y="226356"/>
            <a:ext cx="2688488" cy="603845"/>
          </a:xfrm>
          <a:prstGeom prst="rect">
            <a:avLst/>
          </a:prstGeom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E177BD76-CDF0-2C30-39E5-C7CEF4AF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6474" y="6449081"/>
            <a:ext cx="11545161" cy="365125"/>
          </a:xfrm>
        </p:spPr>
        <p:txBody>
          <a:bodyPr/>
          <a:lstStyle/>
          <a:p>
            <a:fld id="{4EC07DC8-D76E-427D-9956-B809C18F35B5}" type="slidenum">
              <a:rPr lang="it-IT" smtClean="0">
                <a:solidFill>
                  <a:srgbClr val="F36F21"/>
                </a:solidFill>
                <a:latin typeface="Akrobat Black" panose="00000A00000000000000" pitchFamily="50" charset="0"/>
              </a:rPr>
              <a:t>9</a:t>
            </a:fld>
            <a:endParaRPr lang="it-IT" dirty="0">
              <a:solidFill>
                <a:srgbClr val="F36F21"/>
              </a:solidFill>
              <a:latin typeface="Akrob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6791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1546</Words>
  <Application>Microsoft Office PowerPoint</Application>
  <PresentationFormat>Widescreen</PresentationFormat>
  <Paragraphs>247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Akrobat</vt:lpstr>
      <vt:lpstr>Akrobat Black</vt:lpstr>
      <vt:lpstr>Akrobat Bold</vt:lpstr>
      <vt:lpstr>Akrobat regular</vt:lpstr>
      <vt:lpstr>Akrobat SemiBold</vt:lpstr>
      <vt:lpstr>Arial</vt:lpstr>
      <vt:lpstr>Calibri</vt:lpstr>
      <vt:lpstr>Roboto</vt:lpstr>
      <vt:lpstr>Personalizza struttura</vt:lpstr>
      <vt:lpstr>SPORT COME BENESSERE</vt:lpstr>
      <vt:lpstr>INTRODUZIONE</vt:lpstr>
      <vt:lpstr>METODOLOGIA</vt:lpstr>
      <vt:lpstr>RISULTATI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GRAFICI</vt:lpstr>
      <vt:lpstr>IMMAGINI</vt:lpstr>
      <vt:lpstr>DISCUSSIONE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Segreto Italiano</dc:title>
  <dc:creator>Bertolini Stefania</dc:creator>
  <cp:lastModifiedBy>Debora Avella</cp:lastModifiedBy>
  <cp:revision>123</cp:revision>
  <dcterms:created xsi:type="dcterms:W3CDTF">2023-03-27T10:27:15Z</dcterms:created>
  <dcterms:modified xsi:type="dcterms:W3CDTF">2025-02-21T14:40:03Z</dcterms:modified>
</cp:coreProperties>
</file>